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layfair Display"/>
      <p:regular r:id="rId30"/>
      <p:bold r:id="rId31"/>
      <p:italic r:id="rId32"/>
      <p:boldItalic r:id="rId33"/>
    </p:embeddedFont>
    <p:embeddedFont>
      <p:font typeface="PT Serif"/>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6.xml"/><Relationship Id="rId33" Type="http://schemas.openxmlformats.org/officeDocument/2006/relationships/font" Target="fonts/PlayfairDisplay-boldItalic.fntdata"/><Relationship Id="rId10" Type="http://schemas.openxmlformats.org/officeDocument/2006/relationships/slide" Target="slides/slide5.xml"/><Relationship Id="rId32" Type="http://schemas.openxmlformats.org/officeDocument/2006/relationships/font" Target="fonts/PlayfairDisplay-italic.fntdata"/><Relationship Id="rId13" Type="http://schemas.openxmlformats.org/officeDocument/2006/relationships/slide" Target="slides/slide8.xml"/><Relationship Id="rId35" Type="http://schemas.openxmlformats.org/officeDocument/2006/relationships/font" Target="fonts/PTSerif-bold.fntdata"/><Relationship Id="rId12" Type="http://schemas.openxmlformats.org/officeDocument/2006/relationships/slide" Target="slides/slide7.xml"/><Relationship Id="rId34" Type="http://schemas.openxmlformats.org/officeDocument/2006/relationships/font" Target="fonts/PTSerif-regular.fntdata"/><Relationship Id="rId15" Type="http://schemas.openxmlformats.org/officeDocument/2006/relationships/slide" Target="slides/slide10.xml"/><Relationship Id="rId37" Type="http://schemas.openxmlformats.org/officeDocument/2006/relationships/font" Target="fonts/PTSerif-boldItalic.fntdata"/><Relationship Id="rId14" Type="http://schemas.openxmlformats.org/officeDocument/2006/relationships/slide" Target="slides/slide9.xml"/><Relationship Id="rId36" Type="http://schemas.openxmlformats.org/officeDocument/2006/relationships/font" Target="fonts/PTSerif-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1b43e8318b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11b43e8318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60bd2965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60bd2965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60bd2965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60bd2965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60bd2965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60bd2965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60bd2965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60bd2965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60bd2965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60bd2965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b43e8318b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b43e8318b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60bd2965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60bd2965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b43e8318b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b43e8318b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60bd2965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260bd2965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60bd2965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60bd2965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1b43e8318b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1b43e8318b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2851798b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2851798b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60bd2965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60bd2965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60bd2965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60bd2965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60bd2965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60bd2965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293df987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293df987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b43e8318b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b43e8318b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2285179a6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2285179a6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60bd2965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60bd2965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60bd2965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260bd2965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60bd2965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60bd2965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60bd2965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60bd2965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b43e8318b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b43e8318b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0000"/>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ack">
  <p:cSld name="BLANK_1">
    <p:bg>
      <p:bgPr>
        <a:solidFill>
          <a:srgbClr val="000000"/>
        </a:solidFill>
      </p:bgPr>
    </p:bg>
    <p:spTree>
      <p:nvGrpSpPr>
        <p:cNvPr id="45" name="Shape 45"/>
        <p:cNvGrpSpPr/>
        <p:nvPr/>
      </p:nvGrpSpPr>
      <p:grpSpPr>
        <a:xfrm>
          <a:off x="0" y="0"/>
          <a:ext cx="0" cy="0"/>
          <a:chOff x="0" y="0"/>
          <a:chExt cx="0" cy="0"/>
        </a:xfrm>
      </p:grpSpPr>
      <p:sp>
        <p:nvSpPr>
          <p:cNvPr id="46" name="Google Shape;46;p11"/>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619700" y="1583344"/>
            <a:ext cx="59046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 type="subTitle"/>
          </p:nvPr>
        </p:nvSpPr>
        <p:spPr>
          <a:xfrm>
            <a:off x="1619700" y="2840060"/>
            <a:ext cx="59046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2pPr>
            <a:lvl3pPr lvl="2"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3pPr>
            <a:lvl4pPr lvl="3"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4pPr>
            <a:lvl5pPr lvl="4"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5pPr>
            <a:lvl6pPr lvl="5"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6pPr>
            <a:lvl7pPr lvl="6"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7pPr>
            <a:lvl8pPr lvl="7"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8pPr>
            <a:lvl9pPr lvl="8"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9pPr>
          </a:lstStyle>
          <a:p/>
        </p:txBody>
      </p:sp>
      <p:sp>
        <p:nvSpPr>
          <p:cNvPr id="16" name="Google Shape;16;p3"/>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p:nvPr/>
        </p:nvSpPr>
        <p:spPr>
          <a:xfrm>
            <a:off x="4136250" y="1321393"/>
            <a:ext cx="871500" cy="8688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1659150" y="2161800"/>
            <a:ext cx="5825700" cy="819900"/>
          </a:xfrm>
          <a:prstGeom prst="rect">
            <a:avLst/>
          </a:prstGeom>
        </p:spPr>
        <p:txBody>
          <a:bodyPr anchorCtr="0" anchor="t" bIns="91425" lIns="91425" spcFirstLastPara="1" rIns="91425" wrap="square" tIns="91425">
            <a:noAutofit/>
          </a:bodyPr>
          <a:lstStyle>
            <a:lvl1pPr indent="-355600" lvl="0" marL="457200" rtl="0" algn="ctr">
              <a:spcBef>
                <a:spcPts val="600"/>
              </a:spcBef>
              <a:spcAft>
                <a:spcPts val="0"/>
              </a:spcAft>
              <a:buSzPts val="2000"/>
              <a:buChar char="▣"/>
              <a:defRPr i="1"/>
            </a:lvl1pPr>
            <a:lvl2pPr indent="-355600" lvl="1" marL="914400" rtl="0" algn="ctr">
              <a:spcBef>
                <a:spcPts val="0"/>
              </a:spcBef>
              <a:spcAft>
                <a:spcPts val="0"/>
              </a:spcAft>
              <a:buSzPts val="2000"/>
              <a:buChar char="○"/>
              <a:defRPr i="1"/>
            </a:lvl2pPr>
            <a:lvl3pPr indent="-355600" lvl="2" marL="1371600" rtl="0" algn="ctr">
              <a:spcBef>
                <a:spcPts val="0"/>
              </a:spcBef>
              <a:spcAft>
                <a:spcPts val="0"/>
              </a:spcAft>
              <a:buSzPts val="2000"/>
              <a:buChar char="■"/>
              <a:defRPr i="1"/>
            </a:lvl3pPr>
            <a:lvl4pPr indent="-355600" lvl="3" marL="1828800" rtl="0" algn="ctr">
              <a:spcBef>
                <a:spcPts val="0"/>
              </a:spcBef>
              <a:spcAft>
                <a:spcPts val="0"/>
              </a:spcAft>
              <a:buSzPts val="2000"/>
              <a:buChar char="●"/>
              <a:defRPr i="1"/>
            </a:lvl4pPr>
            <a:lvl5pPr indent="-355600" lvl="4" marL="2286000" rtl="0" algn="ctr">
              <a:spcBef>
                <a:spcPts val="0"/>
              </a:spcBef>
              <a:spcAft>
                <a:spcPts val="0"/>
              </a:spcAft>
              <a:buSzPts val="2000"/>
              <a:buChar char="○"/>
              <a:defRPr i="1"/>
            </a:lvl5pPr>
            <a:lvl6pPr indent="-355600" lvl="5" marL="2743200" rtl="0" algn="ctr">
              <a:spcBef>
                <a:spcPts val="0"/>
              </a:spcBef>
              <a:spcAft>
                <a:spcPts val="0"/>
              </a:spcAft>
              <a:buSzPts val="2000"/>
              <a:buChar char="■"/>
              <a:defRPr i="1"/>
            </a:lvl6pPr>
            <a:lvl7pPr indent="-355600" lvl="6" marL="3200400" rtl="0" algn="ctr">
              <a:spcBef>
                <a:spcPts val="0"/>
              </a:spcBef>
              <a:spcAft>
                <a:spcPts val="0"/>
              </a:spcAft>
              <a:buSzPts val="2000"/>
              <a:buChar char="●"/>
              <a:defRPr i="1"/>
            </a:lvl7pPr>
            <a:lvl8pPr indent="-355600" lvl="7" marL="3657600" rtl="0" algn="ctr">
              <a:spcBef>
                <a:spcPts val="0"/>
              </a:spcBef>
              <a:spcAft>
                <a:spcPts val="0"/>
              </a:spcAft>
              <a:buSzPts val="2000"/>
              <a:buChar char="○"/>
              <a:defRPr i="1"/>
            </a:lvl8pPr>
            <a:lvl9pPr indent="-355600" lvl="8" marL="4114800" algn="ctr">
              <a:spcBef>
                <a:spcPts val="0"/>
              </a:spcBef>
              <a:spcAft>
                <a:spcPts val="0"/>
              </a:spcAft>
              <a:buSzPts val="2000"/>
              <a:buChar char="■"/>
              <a:defRPr i="1"/>
            </a:lvl9pPr>
          </a:lstStyle>
          <a:p/>
        </p:txBody>
      </p:sp>
      <p:sp>
        <p:nvSpPr>
          <p:cNvPr id="20" name="Google Shape;20;p4"/>
          <p:cNvSpPr txBox="1"/>
          <p:nvPr/>
        </p:nvSpPr>
        <p:spPr>
          <a:xfrm>
            <a:off x="3593400" y="1391925"/>
            <a:ext cx="19572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B7B7B7"/>
                </a:solidFill>
                <a:latin typeface="Playfair Display"/>
                <a:ea typeface="Playfair Display"/>
                <a:cs typeface="Playfair Display"/>
                <a:sym typeface="Playfair Display"/>
              </a:rPr>
              <a:t>“</a:t>
            </a:r>
            <a:endParaRPr sz="6000">
              <a:solidFill>
                <a:srgbClr val="B7B7B7"/>
              </a:solidFill>
              <a:latin typeface="Playfair Display"/>
              <a:ea typeface="Playfair Display"/>
              <a:cs typeface="Playfair Display"/>
              <a:sym typeface="Playfair Display"/>
            </a:endParaRPr>
          </a:p>
        </p:txBody>
      </p:sp>
      <p:sp>
        <p:nvSpPr>
          <p:cNvPr id="21" name="Google Shape;21;p4"/>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4" name="Google Shape;24;p5"/>
          <p:cNvSpPr txBox="1"/>
          <p:nvPr>
            <p:ph idx="1" type="body"/>
          </p:nvPr>
        </p:nvSpPr>
        <p:spPr>
          <a:xfrm>
            <a:off x="1251600" y="1272975"/>
            <a:ext cx="6640800" cy="3067500"/>
          </a:xfrm>
          <a:prstGeom prst="rect">
            <a:avLst/>
          </a:prstGeom>
        </p:spPr>
        <p:txBody>
          <a:bodyPr anchorCtr="0" anchor="ctr" bIns="91425" lIns="91425" spcFirstLastPara="1" rIns="91425" wrap="square" tIns="91425">
            <a:noAutofit/>
          </a:bodyPr>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25" name="Google Shape;25;p5"/>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8" name="Google Shape;28;p6"/>
          <p:cNvSpPr txBox="1"/>
          <p:nvPr>
            <p:ph idx="1" type="body"/>
          </p:nvPr>
        </p:nvSpPr>
        <p:spPr>
          <a:xfrm>
            <a:off x="970212" y="1200150"/>
            <a:ext cx="3496500" cy="294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29" name="Google Shape;29;p6"/>
          <p:cNvSpPr txBox="1"/>
          <p:nvPr>
            <p:ph idx="2" type="body"/>
          </p:nvPr>
        </p:nvSpPr>
        <p:spPr>
          <a:xfrm>
            <a:off x="4677288" y="1200150"/>
            <a:ext cx="3496500" cy="294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0" name="Google Shape;30;p6"/>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 name="Shape 31"/>
        <p:cNvGrpSpPr/>
        <p:nvPr/>
      </p:nvGrpSpPr>
      <p:grpSpPr>
        <a:xfrm>
          <a:off x="0" y="0"/>
          <a:ext cx="0" cy="0"/>
          <a:chOff x="0" y="0"/>
          <a:chExt cx="0" cy="0"/>
        </a:xfrm>
      </p:grpSpPr>
      <p:sp>
        <p:nvSpPr>
          <p:cNvPr id="32" name="Google Shape;32;p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3" name="Google Shape;33;p7"/>
          <p:cNvSpPr txBox="1"/>
          <p:nvPr>
            <p:ph idx="1" type="body"/>
          </p:nvPr>
        </p:nvSpPr>
        <p:spPr>
          <a:xfrm>
            <a:off x="73859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4" name="Google Shape;34;p7"/>
          <p:cNvSpPr txBox="1"/>
          <p:nvPr>
            <p:ph idx="2" type="body"/>
          </p:nvPr>
        </p:nvSpPr>
        <p:spPr>
          <a:xfrm>
            <a:off x="333645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3" type="body"/>
          </p:nvPr>
        </p:nvSpPr>
        <p:spPr>
          <a:xfrm>
            <a:off x="593431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9" name="Google Shape;39;p8"/>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9"/>
          <p:cNvSpPr txBox="1"/>
          <p:nvPr>
            <p:ph idx="1" type="body"/>
          </p:nvPr>
        </p:nvSpPr>
        <p:spPr>
          <a:xfrm>
            <a:off x="457200" y="41777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rgbClr val="999999"/>
              </a:buClr>
              <a:buSzPts val="1200"/>
              <a:buNone/>
              <a:defRPr sz="1200">
                <a:solidFill>
                  <a:srgbClr val="999999"/>
                </a:solidFill>
              </a:defRPr>
            </a:lvl1pPr>
          </a:lstStyle>
          <a:p/>
        </p:txBody>
      </p:sp>
      <p:sp>
        <p:nvSpPr>
          <p:cNvPr id="42" name="Google Shape;42;p9"/>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type="blank">
  <p:cSld name="BLANK">
    <p:spTree>
      <p:nvGrpSpPr>
        <p:cNvPr id="43" name="Shape 43"/>
        <p:cNvGrpSpPr/>
        <p:nvPr/>
      </p:nvGrpSpPr>
      <p:grpSpPr>
        <a:xfrm>
          <a:off x="0" y="0"/>
          <a:ext cx="0" cy="0"/>
          <a:chOff x="0" y="0"/>
          <a:chExt cx="0" cy="0"/>
        </a:xfrm>
      </p:grpSpPr>
      <p:sp>
        <p:nvSpPr>
          <p:cNvPr id="44" name="Google Shape;44;p10"/>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22625" y="226575"/>
            <a:ext cx="8698800" cy="4690200"/>
          </a:xfrm>
          <a:prstGeom prst="rect">
            <a:avLst/>
          </a:prstGeom>
          <a:noFill/>
          <a:ln cap="flat" cmpd="sng" w="2857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a:off x="288000" y="288125"/>
            <a:ext cx="8567700" cy="4567200"/>
          </a:xfrm>
          <a:prstGeom prst="rect">
            <a:avLst/>
          </a:prstGeom>
          <a:no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388955" y="338306"/>
            <a:ext cx="8366100" cy="762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p:txBody>
      </p:sp>
      <p:sp>
        <p:nvSpPr>
          <p:cNvPr id="9" name="Google Shape;9;p1"/>
          <p:cNvSpPr txBox="1"/>
          <p:nvPr>
            <p:ph idx="1" type="body"/>
          </p:nvPr>
        </p:nvSpPr>
        <p:spPr>
          <a:xfrm>
            <a:off x="1251600" y="1272975"/>
            <a:ext cx="6640800" cy="30675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indent="-355600" lvl="1" marL="9144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indent="-355600" lvl="2" marL="1371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indent="-355600" lvl="3" marL="18288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indent="-355600" lvl="4" marL="22860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indent="-355600" lvl="5" marL="27432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indent="-355600" lvl="6" marL="32004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indent="-355600" lvl="7" marL="3657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indent="-355600" lvl="8" marL="41148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p:txBody>
      </p:sp>
      <p:sp>
        <p:nvSpPr>
          <p:cNvPr id="10" name="Google Shape;10;p1"/>
          <p:cNvSpPr txBox="1"/>
          <p:nvPr>
            <p:ph idx="12" type="sldNum"/>
          </p:nvPr>
        </p:nvSpPr>
        <p:spPr>
          <a:xfrm>
            <a:off x="4297650" y="4419838"/>
            <a:ext cx="548700" cy="393600"/>
          </a:xfrm>
          <a:prstGeom prst="rect">
            <a:avLst/>
          </a:prstGeom>
          <a:noFill/>
          <a:ln>
            <a:noFill/>
          </a:ln>
        </p:spPr>
        <p:txBody>
          <a:bodyPr anchorCtr="0" anchor="b" bIns="91425" lIns="91425" spcFirstLastPara="1" rIns="91425" wrap="square" tIns="91425">
            <a:noAutofit/>
          </a:bodyPr>
          <a:lstStyle>
            <a:lvl1pPr lvl="0" algn="ctr">
              <a:buNone/>
              <a:defRPr sz="1100">
                <a:solidFill>
                  <a:schemeClr val="accent3"/>
                </a:solidFill>
                <a:latin typeface="PT Serif"/>
                <a:ea typeface="PT Serif"/>
                <a:cs typeface="PT Serif"/>
                <a:sym typeface="PT Serif"/>
              </a:defRPr>
            </a:lvl1pPr>
            <a:lvl2pPr lvl="1" algn="ctr">
              <a:buNone/>
              <a:defRPr sz="1100">
                <a:solidFill>
                  <a:schemeClr val="accent3"/>
                </a:solidFill>
                <a:latin typeface="PT Serif"/>
                <a:ea typeface="PT Serif"/>
                <a:cs typeface="PT Serif"/>
                <a:sym typeface="PT Serif"/>
              </a:defRPr>
            </a:lvl2pPr>
            <a:lvl3pPr lvl="2" algn="ctr">
              <a:buNone/>
              <a:defRPr sz="1100">
                <a:solidFill>
                  <a:schemeClr val="accent3"/>
                </a:solidFill>
                <a:latin typeface="PT Serif"/>
                <a:ea typeface="PT Serif"/>
                <a:cs typeface="PT Serif"/>
                <a:sym typeface="PT Serif"/>
              </a:defRPr>
            </a:lvl3pPr>
            <a:lvl4pPr lvl="3" algn="ctr">
              <a:buNone/>
              <a:defRPr sz="1100">
                <a:solidFill>
                  <a:schemeClr val="accent3"/>
                </a:solidFill>
                <a:latin typeface="PT Serif"/>
                <a:ea typeface="PT Serif"/>
                <a:cs typeface="PT Serif"/>
                <a:sym typeface="PT Serif"/>
              </a:defRPr>
            </a:lvl4pPr>
            <a:lvl5pPr lvl="4" algn="ctr">
              <a:buNone/>
              <a:defRPr sz="1100">
                <a:solidFill>
                  <a:schemeClr val="accent3"/>
                </a:solidFill>
                <a:latin typeface="PT Serif"/>
                <a:ea typeface="PT Serif"/>
                <a:cs typeface="PT Serif"/>
                <a:sym typeface="PT Serif"/>
              </a:defRPr>
            </a:lvl5pPr>
            <a:lvl6pPr lvl="5" algn="ctr">
              <a:buNone/>
              <a:defRPr sz="1100">
                <a:solidFill>
                  <a:schemeClr val="accent3"/>
                </a:solidFill>
                <a:latin typeface="PT Serif"/>
                <a:ea typeface="PT Serif"/>
                <a:cs typeface="PT Serif"/>
                <a:sym typeface="PT Serif"/>
              </a:defRPr>
            </a:lvl6pPr>
            <a:lvl7pPr lvl="6" algn="ctr">
              <a:buNone/>
              <a:defRPr sz="1100">
                <a:solidFill>
                  <a:schemeClr val="accent3"/>
                </a:solidFill>
                <a:latin typeface="PT Serif"/>
                <a:ea typeface="PT Serif"/>
                <a:cs typeface="PT Serif"/>
                <a:sym typeface="PT Serif"/>
              </a:defRPr>
            </a:lvl7pPr>
            <a:lvl8pPr lvl="7" algn="ctr">
              <a:buNone/>
              <a:defRPr sz="1100">
                <a:solidFill>
                  <a:schemeClr val="accent3"/>
                </a:solidFill>
                <a:latin typeface="PT Serif"/>
                <a:ea typeface="PT Serif"/>
                <a:cs typeface="PT Serif"/>
                <a:sym typeface="PT Serif"/>
              </a:defRPr>
            </a:lvl8pPr>
            <a:lvl9pPr lvl="8" algn="ctr">
              <a:buNone/>
              <a:defRPr sz="1100">
                <a:solidFill>
                  <a:schemeClr val="accent3"/>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CHANEL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They Said and What We Learned</a:t>
            </a:r>
            <a:endParaRPr/>
          </a:p>
        </p:txBody>
      </p:sp>
      <p:sp>
        <p:nvSpPr>
          <p:cNvPr id="110" name="Google Shape;110;p21"/>
          <p:cNvSpPr txBox="1"/>
          <p:nvPr>
            <p:ph idx="1" type="body"/>
          </p:nvPr>
        </p:nvSpPr>
        <p:spPr>
          <a:xfrm>
            <a:off x="1251600" y="1272975"/>
            <a:ext cx="6640800" cy="3067500"/>
          </a:xfrm>
          <a:prstGeom prst="rect">
            <a:avLst/>
          </a:prstGeom>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lang="en">
                <a:highlight>
                  <a:srgbClr val="FFFFFF"/>
                </a:highlight>
              </a:rPr>
              <a:t>Chanel has a strong brand image and personality</a:t>
            </a:r>
            <a:endParaRPr>
              <a:highlight>
                <a:srgbClr val="FFFFFF"/>
              </a:highlight>
            </a:endParaRPr>
          </a:p>
          <a:p>
            <a:pPr indent="0" lvl="0" marL="0" rtl="0" algn="ctr">
              <a:lnSpc>
                <a:spcPct val="115000"/>
              </a:lnSpc>
              <a:spcBef>
                <a:spcPts val="1200"/>
              </a:spcBef>
              <a:spcAft>
                <a:spcPts val="0"/>
              </a:spcAft>
              <a:buNone/>
            </a:pPr>
            <a:r>
              <a:rPr lang="en" sz="1200">
                <a:highlight>
                  <a:srgbClr val="FFFFFF"/>
                </a:highlight>
                <a:latin typeface="Arial"/>
                <a:ea typeface="Arial"/>
                <a:cs typeface="Arial"/>
                <a:sym typeface="Arial"/>
              </a:rPr>
              <a:t> </a:t>
            </a:r>
            <a:endParaRPr sz="1200">
              <a:highlight>
                <a:srgbClr val="FFFFFF"/>
              </a:highlight>
              <a:latin typeface="Arial"/>
              <a:ea typeface="Arial"/>
              <a:cs typeface="Arial"/>
              <a:sym typeface="Arial"/>
            </a:endParaRPr>
          </a:p>
          <a:p>
            <a:pPr indent="0" lvl="0" marL="0" rtl="0" algn="ctr">
              <a:lnSpc>
                <a:spcPct val="115000"/>
              </a:lnSpc>
              <a:spcBef>
                <a:spcPts val="1200"/>
              </a:spcBef>
              <a:spcAft>
                <a:spcPts val="0"/>
              </a:spcAft>
              <a:buNone/>
            </a:pPr>
            <a:r>
              <a:rPr lang="en" sz="1200">
                <a:highlight>
                  <a:srgbClr val="FFFFFF"/>
                </a:highlight>
              </a:rPr>
              <a:t>Respondents frequently use words like "classic," "elegant," and "timeless." </a:t>
            </a:r>
            <a:endParaRPr sz="1200">
              <a:highlight>
                <a:srgbClr val="FFFFFF"/>
              </a:highlight>
            </a:endParaRPr>
          </a:p>
          <a:p>
            <a:pPr indent="0" lvl="0" marL="0" rtl="0" algn="ctr">
              <a:lnSpc>
                <a:spcPct val="115000"/>
              </a:lnSpc>
              <a:spcBef>
                <a:spcPts val="1200"/>
              </a:spcBef>
              <a:spcAft>
                <a:spcPts val="0"/>
              </a:spcAft>
              <a:buNone/>
            </a:pPr>
            <a:r>
              <a:rPr lang="en" sz="1200">
                <a:highlight>
                  <a:srgbClr val="FFFFFF"/>
                </a:highlight>
              </a:rPr>
              <a:t>Strong association with "French Style," which focuses on elegant, simple, and expertly crafted items</a:t>
            </a:r>
            <a:endParaRPr sz="1200">
              <a:highlight>
                <a:srgbClr val="FFFFFF"/>
              </a:highlight>
            </a:endParaRPr>
          </a:p>
          <a:p>
            <a:pPr indent="0" lvl="0" marL="0" rtl="0" algn="ctr">
              <a:lnSpc>
                <a:spcPct val="115000"/>
              </a:lnSpc>
              <a:spcBef>
                <a:spcPts val="1200"/>
              </a:spcBef>
              <a:spcAft>
                <a:spcPts val="0"/>
              </a:spcAft>
              <a:buNone/>
            </a:pPr>
            <a:r>
              <a:rPr lang="en" sz="1200">
                <a:highlight>
                  <a:srgbClr val="FFFFFF"/>
                </a:highlight>
              </a:rPr>
              <a:t> Most could remember and identify Chanel products like Chanel No. 5 perfume and The Classic Handbag. #2 associated the items with a location, a nice cocktail or dinner party. </a:t>
            </a:r>
            <a:endParaRPr sz="1200">
              <a:highlight>
                <a:srgbClr val="FFFFFF"/>
              </a:highlight>
            </a:endParaRPr>
          </a:p>
          <a:p>
            <a:pPr indent="0" lvl="0" marL="0" rtl="0" algn="l">
              <a:lnSpc>
                <a:spcPct val="115000"/>
              </a:lnSpc>
              <a:spcBef>
                <a:spcPts val="1200"/>
              </a:spcBef>
              <a:spcAft>
                <a:spcPts val="0"/>
              </a:spcAft>
              <a:buNone/>
            </a:pPr>
            <a:r>
              <a:t/>
            </a:r>
            <a:endParaRPr sz="1200">
              <a:highlight>
                <a:srgbClr val="FFFFFF"/>
              </a:highlight>
              <a:latin typeface="Arial"/>
              <a:ea typeface="Arial"/>
              <a:cs typeface="Arial"/>
              <a:sym typeface="Arial"/>
            </a:endParaRPr>
          </a:p>
          <a:p>
            <a:pPr indent="0" lvl="0" marL="457200" rtl="0" algn="l">
              <a:spcBef>
                <a:spcPts val="1200"/>
              </a:spcBef>
              <a:spcAft>
                <a:spcPts val="0"/>
              </a:spcAft>
              <a:buNone/>
            </a:pPr>
            <a:r>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highlight>
                  <a:schemeClr val="lt2"/>
                </a:highlight>
              </a:rPr>
              <a:t>What They Said and What We Learned</a:t>
            </a:r>
            <a:endParaRPr/>
          </a:p>
        </p:txBody>
      </p:sp>
      <p:sp>
        <p:nvSpPr>
          <p:cNvPr id="116" name="Google Shape;116;p22"/>
          <p:cNvSpPr txBox="1"/>
          <p:nvPr>
            <p:ph idx="1" type="body"/>
          </p:nvPr>
        </p:nvSpPr>
        <p:spPr>
          <a:xfrm>
            <a:off x="1251600" y="1382425"/>
            <a:ext cx="6640800" cy="30675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Core Motivations of Purchase</a:t>
            </a:r>
            <a:endParaRPr/>
          </a:p>
          <a:p>
            <a:pPr indent="0" lvl="0" marL="457200" rtl="0" algn="ctr">
              <a:spcBef>
                <a:spcPts val="600"/>
              </a:spcBef>
              <a:spcAft>
                <a:spcPts val="0"/>
              </a:spcAft>
              <a:buNone/>
            </a:pPr>
            <a:r>
              <a:t/>
            </a:r>
            <a:endParaRPr sz="1200">
              <a:highlight>
                <a:srgbClr val="FFFFFF"/>
              </a:highlight>
            </a:endParaRPr>
          </a:p>
          <a:p>
            <a:pPr indent="-304800" lvl="0" marL="457200" rtl="0" algn="ctr">
              <a:lnSpc>
                <a:spcPct val="200000"/>
              </a:lnSpc>
              <a:spcBef>
                <a:spcPts val="600"/>
              </a:spcBef>
              <a:spcAft>
                <a:spcPts val="0"/>
              </a:spcAft>
              <a:buSzPts val="1200"/>
              <a:buChar char="▣"/>
            </a:pPr>
            <a:r>
              <a:rPr lang="en" sz="1200">
                <a:highlight>
                  <a:srgbClr val="FFFFFF"/>
                </a:highlight>
              </a:rPr>
              <a:t>A</a:t>
            </a:r>
            <a:r>
              <a:rPr lang="en" sz="1200">
                <a:highlight>
                  <a:srgbClr val="FFFFFF"/>
                </a:highlight>
              </a:rPr>
              <a:t>ssociation with influential people and high status</a:t>
            </a:r>
            <a:endParaRPr sz="1200">
              <a:highlight>
                <a:srgbClr val="FFFFFF"/>
              </a:highlight>
            </a:endParaRPr>
          </a:p>
          <a:p>
            <a:pPr indent="-304800" lvl="0" marL="457200" rtl="0" algn="ctr">
              <a:lnSpc>
                <a:spcPct val="200000"/>
              </a:lnSpc>
              <a:spcBef>
                <a:spcPts val="0"/>
              </a:spcBef>
              <a:spcAft>
                <a:spcPts val="0"/>
              </a:spcAft>
              <a:buSzPts val="1200"/>
              <a:buChar char="▣"/>
            </a:pPr>
            <a:r>
              <a:rPr lang="en" sz="1200">
                <a:highlight>
                  <a:srgbClr val="FFFFFF"/>
                </a:highlight>
              </a:rPr>
              <a:t>High quality items that are timeless  = good investment because they will not go out of style</a:t>
            </a:r>
            <a:endParaRPr sz="1200">
              <a:highlight>
                <a:srgbClr val="FFFFFF"/>
              </a:highlight>
            </a:endParaRPr>
          </a:p>
          <a:p>
            <a:pPr indent="-304800" lvl="0" marL="457200" rtl="0" algn="ctr">
              <a:lnSpc>
                <a:spcPct val="200000"/>
              </a:lnSpc>
              <a:spcBef>
                <a:spcPts val="0"/>
              </a:spcBef>
              <a:spcAft>
                <a:spcPts val="0"/>
              </a:spcAft>
              <a:buSzPts val="1200"/>
              <a:buChar char="▣"/>
            </a:pPr>
            <a:r>
              <a:rPr lang="en" sz="1200">
                <a:highlight>
                  <a:srgbClr val="FFFFFF"/>
                </a:highlight>
              </a:rPr>
              <a:t>"Chanel doesn't need to do much to stay relevant because the look that it represents has been so present. Other brands need to reinvent and seek attention to stay relevant. You know when it’s Chanel"</a:t>
            </a:r>
            <a:endParaRPr sz="1200">
              <a:highlight>
                <a:srgbClr val="FFFFFF"/>
              </a:highlight>
            </a:endParaRPr>
          </a:p>
          <a:p>
            <a:pPr indent="0" lvl="0" marL="457200" rtl="0" algn="ctr">
              <a:lnSpc>
                <a:spcPct val="115000"/>
              </a:lnSpc>
              <a:spcBef>
                <a:spcPts val="1200"/>
              </a:spcBef>
              <a:spcAft>
                <a:spcPts val="0"/>
              </a:spcAft>
              <a:buNone/>
            </a:pPr>
            <a:r>
              <a:t/>
            </a:r>
            <a:endParaRPr sz="1200">
              <a:highlight>
                <a:srgbClr val="FFFFFF"/>
              </a:highlight>
              <a:latin typeface="Arial"/>
              <a:ea typeface="Arial"/>
              <a:cs typeface="Arial"/>
              <a:sym typeface="Arial"/>
            </a:endParaRPr>
          </a:p>
          <a:p>
            <a:pPr indent="0" lvl="0" marL="457200" rtl="0" algn="ctr">
              <a:spcBef>
                <a:spcPts val="1200"/>
              </a:spcBef>
              <a:spcAft>
                <a:spcPts val="0"/>
              </a:spcAft>
              <a:buNone/>
            </a:pPr>
            <a:r>
              <a:t/>
            </a:r>
            <a:endParaRPr sz="1200">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chemeClr val="lt2"/>
                </a:highlight>
              </a:rPr>
              <a:t>What They Said and What We Learned</a:t>
            </a:r>
            <a:endParaRPr/>
          </a:p>
        </p:txBody>
      </p:sp>
      <p:sp>
        <p:nvSpPr>
          <p:cNvPr id="122" name="Google Shape;122;p23"/>
          <p:cNvSpPr txBox="1"/>
          <p:nvPr>
            <p:ph idx="1" type="body"/>
          </p:nvPr>
        </p:nvSpPr>
        <p:spPr>
          <a:xfrm>
            <a:off x="1251600" y="988950"/>
            <a:ext cx="6640800" cy="2245800"/>
          </a:xfrm>
          <a:prstGeom prst="rect">
            <a:avLst/>
          </a:prstGeom>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lang="en">
                <a:highlight>
                  <a:srgbClr val="FFFFFF"/>
                </a:highlight>
              </a:rPr>
              <a:t>Points of Improvement</a:t>
            </a:r>
            <a:endParaRPr>
              <a:highlight>
                <a:srgbClr val="FFFFFF"/>
              </a:highlight>
            </a:endParaRPr>
          </a:p>
          <a:p>
            <a:pPr indent="-304800" lvl="0" marL="457200" rtl="0" algn="ctr">
              <a:lnSpc>
                <a:spcPct val="115000"/>
              </a:lnSpc>
              <a:spcBef>
                <a:spcPts val="1200"/>
              </a:spcBef>
              <a:spcAft>
                <a:spcPts val="0"/>
              </a:spcAft>
              <a:buSzPts val="1200"/>
              <a:buChar char="▣"/>
            </a:pPr>
            <a:r>
              <a:rPr lang="en" sz="1200">
                <a:highlight>
                  <a:srgbClr val="FFFFFF"/>
                </a:highlight>
              </a:rPr>
              <a:t>Compared to brands in the same category, Chanel took on an </a:t>
            </a:r>
            <a:r>
              <a:rPr lang="en" sz="1200">
                <a:highlight>
                  <a:srgbClr val="FFFFFF"/>
                </a:highlight>
              </a:rPr>
              <a:t>identity</a:t>
            </a:r>
            <a:r>
              <a:rPr lang="en" sz="1200">
                <a:highlight>
                  <a:srgbClr val="FFFFFF"/>
                </a:highlight>
              </a:rPr>
              <a:t> as older and less willing to push boundaries.</a:t>
            </a:r>
            <a:endParaRPr sz="1200">
              <a:highlight>
                <a:srgbClr val="FFFFFF"/>
              </a:highlight>
            </a:endParaRPr>
          </a:p>
          <a:p>
            <a:pPr indent="-304800" lvl="0" marL="457200" rtl="0" algn="ctr">
              <a:lnSpc>
                <a:spcPct val="115000"/>
              </a:lnSpc>
              <a:spcBef>
                <a:spcPts val="0"/>
              </a:spcBef>
              <a:spcAft>
                <a:spcPts val="0"/>
              </a:spcAft>
              <a:buSzPts val="1200"/>
              <a:buChar char="▣"/>
            </a:pPr>
            <a:r>
              <a:rPr lang="en" sz="1200">
                <a:highlight>
                  <a:srgbClr val="FFFFFF"/>
                </a:highlight>
                <a:latin typeface="Arial"/>
                <a:ea typeface="Arial"/>
                <a:cs typeface="Arial"/>
                <a:sym typeface="Arial"/>
              </a:rPr>
              <a:t>"if you're going to shell out the money for a designer item, you want the newest and hottest stuff. You wouldn't want last season's things for the price of something that is brand new” (4). </a:t>
            </a:r>
            <a:endParaRPr sz="1200">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200">
              <a:highlight>
                <a:srgbClr val="FFFFFF"/>
              </a:highlight>
              <a:latin typeface="Arial"/>
              <a:ea typeface="Arial"/>
              <a:cs typeface="Arial"/>
              <a:sym typeface="Arial"/>
            </a:endParaRPr>
          </a:p>
          <a:p>
            <a:pPr indent="0" lvl="0" marL="0" rtl="0" algn="l">
              <a:spcBef>
                <a:spcPts val="1200"/>
              </a:spcBef>
              <a:spcAft>
                <a:spcPts val="0"/>
              </a:spcAft>
              <a:buNone/>
            </a:pPr>
            <a:r>
              <a:t/>
            </a:r>
            <a:endParaRPr/>
          </a:p>
        </p:txBody>
      </p:sp>
      <p:sp>
        <p:nvSpPr>
          <p:cNvPr id="123" name="Google Shape;123;p23"/>
          <p:cNvSpPr txBox="1"/>
          <p:nvPr/>
        </p:nvSpPr>
        <p:spPr>
          <a:xfrm>
            <a:off x="232500" y="2964825"/>
            <a:ext cx="8679000" cy="424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PT Serif"/>
                <a:ea typeface="PT Serif"/>
                <a:cs typeface="PT Serif"/>
                <a:sym typeface="PT Serif"/>
              </a:rPr>
              <a:t>What We Were Wrong About</a:t>
            </a:r>
            <a:endParaRPr sz="2000">
              <a:latin typeface="PT Serif"/>
              <a:ea typeface="PT Serif"/>
              <a:cs typeface="PT Serif"/>
              <a:sym typeface="PT Serif"/>
            </a:endParaRPr>
          </a:p>
          <a:p>
            <a:pPr indent="-304800" lvl="0" marL="457200" rtl="0" algn="ctr">
              <a:lnSpc>
                <a:spcPct val="150000"/>
              </a:lnSpc>
              <a:spcBef>
                <a:spcPts val="1200"/>
              </a:spcBef>
              <a:spcAft>
                <a:spcPts val="0"/>
              </a:spcAft>
              <a:buClr>
                <a:schemeClr val="dk1"/>
              </a:buClr>
              <a:buSzPts val="1200"/>
              <a:buFont typeface="Arial"/>
              <a:buChar char="▣"/>
            </a:pPr>
            <a:r>
              <a:rPr lang="en" sz="1200">
                <a:latin typeface="PT Serif"/>
                <a:ea typeface="PT Serif"/>
                <a:cs typeface="PT Serif"/>
                <a:sym typeface="PT Serif"/>
              </a:rPr>
              <a:t>Group did not consider resale potential or appreciating value a buying motivator</a:t>
            </a:r>
            <a:endParaRPr sz="1200">
              <a:latin typeface="PT Serif"/>
              <a:ea typeface="PT Serif"/>
              <a:cs typeface="PT Serif"/>
              <a:sym typeface="PT Serif"/>
            </a:endParaRPr>
          </a:p>
          <a:p>
            <a:pPr indent="-304800" lvl="0" marL="457200" rtl="0" algn="ctr">
              <a:lnSpc>
                <a:spcPct val="150000"/>
              </a:lnSpc>
              <a:spcBef>
                <a:spcPts val="0"/>
              </a:spcBef>
              <a:spcAft>
                <a:spcPts val="0"/>
              </a:spcAft>
              <a:buClr>
                <a:schemeClr val="dk1"/>
              </a:buClr>
              <a:buSzPts val="1200"/>
              <a:buFont typeface="Arial"/>
              <a:buChar char="▣"/>
            </a:pPr>
            <a:r>
              <a:rPr lang="en" sz="1200">
                <a:latin typeface="PT Serif"/>
                <a:ea typeface="PT Serif"/>
                <a:cs typeface="PT Serif"/>
                <a:sym typeface="PT Serif"/>
              </a:rPr>
              <a:t>Historical elements did not often motivate purchase, and sometimes </a:t>
            </a:r>
            <a:r>
              <a:rPr lang="en" sz="1200">
                <a:latin typeface="PT Serif"/>
                <a:ea typeface="PT Serif"/>
                <a:cs typeface="PT Serif"/>
                <a:sym typeface="PT Serif"/>
              </a:rPr>
              <a:t>deterred</a:t>
            </a:r>
            <a:r>
              <a:rPr lang="en" sz="1200">
                <a:latin typeface="PT Serif"/>
                <a:ea typeface="PT Serif"/>
                <a:cs typeface="PT Serif"/>
                <a:sym typeface="PT Serif"/>
              </a:rPr>
              <a:t> </a:t>
            </a:r>
            <a:endParaRPr sz="1200">
              <a:latin typeface="PT Serif"/>
              <a:ea typeface="PT Serif"/>
              <a:cs typeface="PT Serif"/>
              <a:sym typeface="PT Serif"/>
            </a:endParaRPr>
          </a:p>
          <a:p>
            <a:pPr indent="0" lvl="0" marL="0" rtl="0" algn="ctr">
              <a:spcBef>
                <a:spcPts val="1200"/>
              </a:spcBef>
              <a:spcAft>
                <a:spcPts val="0"/>
              </a:spcAft>
              <a:buNone/>
            </a:pPr>
            <a:r>
              <a:rPr lang="en" sz="2000">
                <a:solidFill>
                  <a:schemeClr val="dk1"/>
                </a:solidFill>
                <a:latin typeface="PT Serif"/>
                <a:ea typeface="PT Serif"/>
                <a:cs typeface="PT Serif"/>
                <a:sym typeface="PT Serif"/>
              </a:rPr>
              <a:t>And…</a:t>
            </a:r>
            <a:endParaRPr sz="1200">
              <a:latin typeface="PT Serif"/>
              <a:ea typeface="PT Serif"/>
              <a:cs typeface="PT Serif"/>
              <a:sym typeface="PT Serif"/>
            </a:endParaRPr>
          </a:p>
          <a:p>
            <a:pPr indent="0" lvl="0" marL="457200" rtl="0" algn="l">
              <a:lnSpc>
                <a:spcPct val="115000"/>
              </a:lnSpc>
              <a:spcBef>
                <a:spcPts val="1200"/>
              </a:spcBef>
              <a:spcAft>
                <a:spcPts val="0"/>
              </a:spcAft>
              <a:buNone/>
            </a:pPr>
            <a:r>
              <a:t/>
            </a:r>
            <a:endParaRPr sz="2000">
              <a:latin typeface="PT Serif"/>
              <a:ea typeface="PT Serif"/>
              <a:cs typeface="PT Serif"/>
              <a:sym typeface="PT Serif"/>
            </a:endParaRPr>
          </a:p>
          <a:p>
            <a:pPr indent="0" lvl="0" marL="457200" rtl="0" algn="ctr">
              <a:lnSpc>
                <a:spcPct val="115000"/>
              </a:lnSpc>
              <a:spcBef>
                <a:spcPts val="1200"/>
              </a:spcBef>
              <a:spcAft>
                <a:spcPts val="0"/>
              </a:spcAft>
              <a:buNone/>
            </a:pPr>
            <a:r>
              <a:t/>
            </a:r>
            <a:endParaRPr sz="1200">
              <a:latin typeface="PT Serif"/>
              <a:ea typeface="PT Serif"/>
              <a:cs typeface="PT Serif"/>
              <a:sym typeface="PT Serif"/>
            </a:endParaRPr>
          </a:p>
          <a:p>
            <a:pPr indent="0" lvl="0" marL="457200" rtl="0" algn="ctr">
              <a:lnSpc>
                <a:spcPct val="115000"/>
              </a:lnSpc>
              <a:spcBef>
                <a:spcPts val="1200"/>
              </a:spcBef>
              <a:spcAft>
                <a:spcPts val="0"/>
              </a:spcAft>
              <a:buNone/>
            </a:pPr>
            <a:r>
              <a:t/>
            </a:r>
            <a:endParaRPr>
              <a:latin typeface="PT Serif"/>
              <a:ea typeface="PT Serif"/>
              <a:cs typeface="PT Serif"/>
              <a:sym typeface="PT Serif"/>
            </a:endParaRPr>
          </a:p>
          <a:p>
            <a:pPr indent="0" lvl="0" marL="1371600" rtl="0" algn="ctr">
              <a:spcBef>
                <a:spcPts val="1200"/>
              </a:spcBef>
              <a:spcAft>
                <a:spcPts val="0"/>
              </a:spcAft>
              <a:buNone/>
            </a:pPr>
            <a:r>
              <a:t/>
            </a:r>
            <a:endParaRPr sz="2000">
              <a:latin typeface="PT Serif"/>
              <a:ea typeface="PT Serif"/>
              <a:cs typeface="PT Serif"/>
              <a:sym typeface="PT Serif"/>
            </a:endParaRPr>
          </a:p>
          <a:p>
            <a:pPr indent="0" lvl="0" marL="0" rtl="0" algn="l">
              <a:lnSpc>
                <a:spcPct val="115000"/>
              </a:lnSpc>
              <a:spcBef>
                <a:spcPts val="1200"/>
              </a:spcBef>
              <a:spcAft>
                <a:spcPts val="0"/>
              </a:spcAft>
              <a:buClr>
                <a:schemeClr val="dk1"/>
              </a:buClr>
              <a:buSzPts val="1100"/>
              <a:buFont typeface="Arial"/>
              <a:buNone/>
            </a:pPr>
            <a:r>
              <a:t/>
            </a:r>
            <a:endParaRPr sz="2000">
              <a:latin typeface="PT Serif"/>
              <a:ea typeface="PT Serif"/>
              <a:cs typeface="PT Serif"/>
              <a:sym typeface="PT Serif"/>
            </a:endParaRPr>
          </a:p>
          <a:p>
            <a:pPr indent="0" lvl="0" marL="457200" rtl="0" algn="ctr">
              <a:spcBef>
                <a:spcPts val="1200"/>
              </a:spcBef>
              <a:spcAft>
                <a:spcPts val="0"/>
              </a:spcAft>
              <a:buNone/>
            </a:pPr>
            <a:r>
              <a:t/>
            </a:r>
            <a:endParaRPr sz="1200">
              <a:latin typeface="PT Serif"/>
              <a:ea typeface="PT Serif"/>
              <a:cs typeface="PT Serif"/>
              <a:sym typeface="PT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highlight>
                  <a:schemeClr val="lt2"/>
                </a:highlight>
              </a:rPr>
              <a:t>What They Said and What We Learned</a:t>
            </a:r>
            <a:endParaRPr/>
          </a:p>
        </p:txBody>
      </p:sp>
      <p:sp>
        <p:nvSpPr>
          <p:cNvPr id="129" name="Google Shape;129;p24"/>
          <p:cNvSpPr txBox="1"/>
          <p:nvPr>
            <p:ph idx="1" type="body"/>
          </p:nvPr>
        </p:nvSpPr>
        <p:spPr>
          <a:xfrm>
            <a:off x="1251600" y="1272975"/>
            <a:ext cx="6640800" cy="5238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We asked our group to tell us what they believe the Chanel Classic Handbag is priced at based on the brand and the picture</a:t>
            </a:r>
            <a:endParaRPr/>
          </a:p>
        </p:txBody>
      </p:sp>
      <p:pic>
        <p:nvPicPr>
          <p:cNvPr id="130" name="Google Shape;130;p24"/>
          <p:cNvPicPr preferRelativeResize="0"/>
          <p:nvPr/>
        </p:nvPicPr>
        <p:blipFill rotWithShape="1">
          <a:blip r:embed="rId3">
            <a:alphaModFix/>
          </a:blip>
          <a:srcRect b="12597" l="13221" r="12456" t="44683"/>
          <a:stretch/>
        </p:blipFill>
        <p:spPr>
          <a:xfrm>
            <a:off x="2935563" y="2088550"/>
            <a:ext cx="3272875" cy="2197125"/>
          </a:xfrm>
          <a:prstGeom prst="rect">
            <a:avLst/>
          </a:prstGeom>
          <a:noFill/>
          <a:ln>
            <a:noFill/>
          </a:ln>
        </p:spPr>
      </p:pic>
      <p:sp>
        <p:nvSpPr>
          <p:cNvPr id="131" name="Google Shape;131;p24"/>
          <p:cNvSpPr txBox="1"/>
          <p:nvPr/>
        </p:nvSpPr>
        <p:spPr>
          <a:xfrm>
            <a:off x="901125" y="4066875"/>
            <a:ext cx="7457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PT Serif"/>
                <a:ea typeface="PT Serif"/>
                <a:cs typeface="PT Serif"/>
                <a:sym typeface="PT Serif"/>
              </a:rPr>
              <a:t>Every single person we asked came in several thousand dollars short of the real price of </a:t>
            </a:r>
            <a:r>
              <a:rPr b="1" lang="en" sz="2000">
                <a:solidFill>
                  <a:schemeClr val="dk1"/>
                </a:solidFill>
                <a:highlight>
                  <a:srgbClr val="FFFFFF"/>
                </a:highlight>
                <a:latin typeface="PT Serif"/>
                <a:ea typeface="PT Serif"/>
                <a:cs typeface="PT Serif"/>
                <a:sym typeface="PT Serif"/>
              </a:rPr>
              <a:t>$8,800</a:t>
            </a:r>
            <a:endParaRPr b="1" sz="2000">
              <a:solidFill>
                <a:schemeClr val="dk1"/>
              </a:solidFill>
              <a:highlight>
                <a:srgbClr val="FFFFFF"/>
              </a:highlight>
              <a:latin typeface="PT Serif"/>
              <a:ea typeface="PT Serif"/>
              <a:cs typeface="PT Serif"/>
              <a:sym typeface="PT Serif"/>
            </a:endParaRPr>
          </a:p>
          <a:p>
            <a:pPr indent="0" lvl="0" marL="0" rtl="0" algn="l">
              <a:spcBef>
                <a:spcPts val="0"/>
              </a:spcBef>
              <a:spcAft>
                <a:spcPts val="0"/>
              </a:spcAft>
              <a:buNone/>
            </a:pPr>
            <a:r>
              <a:t/>
            </a:r>
            <a:endParaRPr>
              <a:latin typeface="PT Serif"/>
              <a:ea typeface="PT Serif"/>
              <a:cs typeface="PT Serif"/>
              <a:sym typeface="PT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highlight>
                  <a:schemeClr val="lt2"/>
                </a:highlight>
              </a:rPr>
              <a:t>What They Said and What We Learned</a:t>
            </a:r>
            <a:endParaRPr/>
          </a:p>
        </p:txBody>
      </p:sp>
      <p:sp>
        <p:nvSpPr>
          <p:cNvPr id="137" name="Google Shape;137;p25"/>
          <p:cNvSpPr txBox="1"/>
          <p:nvPr>
            <p:ph idx="1" type="body"/>
          </p:nvPr>
        </p:nvSpPr>
        <p:spPr>
          <a:xfrm>
            <a:off x="1251600" y="1272975"/>
            <a:ext cx="6640800" cy="3413700"/>
          </a:xfrm>
          <a:prstGeom prst="rect">
            <a:avLst/>
          </a:prstGeom>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lang="en">
                <a:highlight>
                  <a:srgbClr val="FFFFFF"/>
                </a:highlight>
              </a:rPr>
              <a:t>A lack of understanding of how items are priced did not support what we thought about awareness of the luxuriousness of the products.</a:t>
            </a:r>
            <a:endParaRPr>
              <a:highlight>
                <a:srgbClr val="FFFFFF"/>
              </a:highlight>
            </a:endParaRPr>
          </a:p>
          <a:p>
            <a:pPr indent="0" lvl="0" marL="0" rtl="0" algn="ctr">
              <a:lnSpc>
                <a:spcPct val="115000"/>
              </a:lnSpc>
              <a:spcBef>
                <a:spcPts val="1200"/>
              </a:spcBef>
              <a:spcAft>
                <a:spcPts val="0"/>
              </a:spcAft>
              <a:buClr>
                <a:schemeClr val="dk1"/>
              </a:buClr>
              <a:buSzPts val="1100"/>
              <a:buFont typeface="Arial"/>
              <a:buNone/>
            </a:pPr>
            <a:r>
              <a:rPr lang="en">
                <a:highlight>
                  <a:srgbClr val="FFFFFF"/>
                </a:highlight>
              </a:rPr>
              <a:t>The Problem to solve: lack of consumer understanding of product attributes, luxurious </a:t>
            </a:r>
            <a:r>
              <a:rPr lang="en">
                <a:highlight>
                  <a:srgbClr val="FFFFFF"/>
                </a:highlight>
              </a:rPr>
              <a:t>materials, processes, and craftsmanship that lead to the price of a Chanel product </a:t>
            </a:r>
            <a:endParaRPr>
              <a:highlight>
                <a:srgbClr val="FFFFFF"/>
              </a:highlight>
            </a:endParaRPr>
          </a:p>
          <a:p>
            <a:pPr indent="0" lvl="0" marL="0" rtl="0" algn="l">
              <a:spcBef>
                <a:spcPts val="12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Creative </a:t>
            </a:r>
            <a:r>
              <a:rPr lang="en"/>
              <a:t>Brief</a:t>
            </a:r>
            <a:endParaRPr/>
          </a:p>
        </p:txBody>
      </p:sp>
      <p:sp>
        <p:nvSpPr>
          <p:cNvPr id="143" name="Google Shape;143;p26"/>
          <p:cNvSpPr txBox="1"/>
          <p:nvPr>
            <p:ph idx="1" type="body"/>
          </p:nvPr>
        </p:nvSpPr>
        <p:spPr>
          <a:xfrm>
            <a:off x="388950" y="1843900"/>
            <a:ext cx="6545700" cy="2637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750">
              <a:solidFill>
                <a:srgbClr val="273649"/>
              </a:solidFill>
              <a:latin typeface="Arial"/>
              <a:ea typeface="Arial"/>
              <a:cs typeface="Arial"/>
              <a:sym typeface="Arial"/>
            </a:endParaRPr>
          </a:p>
          <a:p>
            <a:pPr indent="0" lvl="0" marL="0" rtl="0" algn="l">
              <a:spcBef>
                <a:spcPts val="600"/>
              </a:spcBef>
              <a:spcAft>
                <a:spcPts val="0"/>
              </a:spcAft>
              <a:buNone/>
            </a:pPr>
            <a:r>
              <a:rPr lang="en" sz="1700"/>
              <a:t>Now and Forever: </a:t>
            </a:r>
            <a:r>
              <a:rPr lang="en" sz="1700"/>
              <a:t>The Anatomy of a Bag – product attribute education campaign to increase purchase motivation and dispel pricing concerns</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Media Distribution – a campaign that highlights the expert craftsmanship and product attributes of the Chanel Classic Handbag – in the vein of Charlie and The Chocolate Factory – social media, print, and video ads leading up to a high class opening up the factory event, where invited </a:t>
            </a:r>
            <a:r>
              <a:rPr lang="en" sz="1700"/>
              <a:t>influencers</a:t>
            </a:r>
            <a:r>
              <a:rPr lang="en" sz="1700"/>
              <a:t> will have the opportunity to experience Chanel creative and manufacturing processes.</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44" name="Google Shape;144;p26"/>
          <p:cNvPicPr preferRelativeResize="0"/>
          <p:nvPr/>
        </p:nvPicPr>
        <p:blipFill>
          <a:blip r:embed="rId3">
            <a:alphaModFix/>
          </a:blip>
          <a:stretch>
            <a:fillRect/>
          </a:stretch>
        </p:blipFill>
        <p:spPr>
          <a:xfrm rot="5400000">
            <a:off x="5535550" y="1710638"/>
            <a:ext cx="4247076" cy="1722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7"/>
          <p:cNvPicPr preferRelativeResize="0"/>
          <p:nvPr/>
        </p:nvPicPr>
        <p:blipFill>
          <a:blip r:embed="rId3">
            <a:alphaModFix/>
          </a:blip>
          <a:stretch>
            <a:fillRect/>
          </a:stretch>
        </p:blipFill>
        <p:spPr>
          <a:xfrm>
            <a:off x="1125250" y="324725"/>
            <a:ext cx="3122574" cy="4494049"/>
          </a:xfrm>
          <a:prstGeom prst="rect">
            <a:avLst/>
          </a:prstGeom>
          <a:noFill/>
          <a:ln cap="flat" cmpd="sng" w="28575">
            <a:solidFill>
              <a:schemeClr val="dk2"/>
            </a:solidFill>
            <a:prstDash val="solid"/>
            <a:round/>
            <a:headEnd len="sm" w="sm" type="none"/>
            <a:tailEnd len="sm" w="sm" type="none"/>
          </a:ln>
        </p:spPr>
      </p:pic>
      <p:pic>
        <p:nvPicPr>
          <p:cNvPr id="150" name="Google Shape;150;p27"/>
          <p:cNvPicPr preferRelativeResize="0"/>
          <p:nvPr/>
        </p:nvPicPr>
        <p:blipFill>
          <a:blip r:embed="rId4">
            <a:alphaModFix/>
          </a:blip>
          <a:stretch>
            <a:fillRect/>
          </a:stretch>
        </p:blipFill>
        <p:spPr>
          <a:xfrm>
            <a:off x="4939400" y="324745"/>
            <a:ext cx="3122574" cy="4494029"/>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Creative Brief</a:t>
            </a:r>
            <a:endParaRPr/>
          </a:p>
          <a:p>
            <a:pPr indent="0" lvl="0" marL="0" rtl="0" algn="ctr">
              <a:spcBef>
                <a:spcPts val="0"/>
              </a:spcBef>
              <a:spcAft>
                <a:spcPts val="0"/>
              </a:spcAft>
              <a:buNone/>
            </a:pPr>
            <a:r>
              <a:rPr lang="en"/>
              <a:t>Target Audience</a:t>
            </a:r>
            <a:endParaRPr/>
          </a:p>
        </p:txBody>
      </p:sp>
      <p:sp>
        <p:nvSpPr>
          <p:cNvPr id="156" name="Google Shape;156;p28"/>
          <p:cNvSpPr txBox="1"/>
          <p:nvPr>
            <p:ph idx="1" type="body"/>
          </p:nvPr>
        </p:nvSpPr>
        <p:spPr>
          <a:xfrm>
            <a:off x="1251600" y="1272975"/>
            <a:ext cx="6640800" cy="3494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t>While the Chanel target audience includes all genders, but because of the highlighting of handbags, we are looking to reach women, ages 28-65, who are within the top percentage of wealth.</a:t>
            </a:r>
            <a:endParaRPr sz="1200"/>
          </a:p>
          <a:p>
            <a:pPr indent="0" lvl="0" marL="0" rtl="0" algn="l">
              <a:lnSpc>
                <a:spcPct val="115000"/>
              </a:lnSpc>
              <a:spcBef>
                <a:spcPts val="900"/>
              </a:spcBef>
              <a:spcAft>
                <a:spcPts val="0"/>
              </a:spcAft>
              <a:buNone/>
            </a:pPr>
            <a:r>
              <a:rPr lang="en" sz="1200"/>
              <a:t>The Campaign will target </a:t>
            </a:r>
            <a:r>
              <a:rPr lang="en" sz="1200"/>
              <a:t>largely</a:t>
            </a:r>
            <a:r>
              <a:rPr lang="en" sz="1200"/>
              <a:t> urban or </a:t>
            </a:r>
            <a:r>
              <a:rPr lang="en" sz="1200"/>
              <a:t>suburban</a:t>
            </a:r>
            <a:r>
              <a:rPr lang="en" sz="1200"/>
              <a:t> women, who are interested in fashion influencers, </a:t>
            </a:r>
            <a:r>
              <a:rPr lang="en" sz="1200"/>
              <a:t>signifying</a:t>
            </a:r>
            <a:r>
              <a:rPr lang="en" sz="1200"/>
              <a:t> class and power with clothing, and exclusivity</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Audience persona: </a:t>
            </a:r>
            <a:endParaRPr sz="1200"/>
          </a:p>
          <a:p>
            <a:pPr indent="0" lvl="0" marL="0" rtl="0" algn="l">
              <a:lnSpc>
                <a:spcPct val="115000"/>
              </a:lnSpc>
              <a:spcBef>
                <a:spcPts val="0"/>
              </a:spcBef>
              <a:spcAft>
                <a:spcPts val="0"/>
              </a:spcAft>
              <a:buNone/>
            </a:pPr>
            <a:r>
              <a:rPr lang="en" sz="1200"/>
              <a:t>Our audience persona would be a female between the ages of 35 and 50. This woman has an annual household income of more than $100,000 and lives in one of the six designated cities identified. For example, New York City, Los Angeles, Chicago, Paris, Milan, and London. She is well-versed in couture and high fashion, spends her free time reading Vogue and other fashion outlets. Reads up on the latest technology of making purses but appreciates handmade work more. She knows what she wants and is eager to get it. Her goal is to spot a limited edition bag on the runway and walk away with it.</a:t>
            </a:r>
            <a:endParaRPr sz="1200"/>
          </a:p>
          <a:p>
            <a:pPr indent="0" lvl="0" marL="0" rtl="0" algn="l">
              <a:lnSpc>
                <a:spcPct val="115000"/>
              </a:lnSpc>
              <a:spcBef>
                <a:spcPts val="900"/>
              </a:spcBef>
              <a:spcAft>
                <a:spcPts val="0"/>
              </a:spcAft>
              <a:buClr>
                <a:schemeClr val="dk1"/>
              </a:buClr>
              <a:buSzPts val="1100"/>
              <a:buFont typeface="Arial"/>
              <a:buNone/>
            </a:pPr>
            <a:r>
              <a:t/>
            </a:r>
            <a:endParaRPr sz="1200"/>
          </a:p>
          <a:p>
            <a:pPr indent="0" lvl="0" marL="0" rtl="0" algn="l">
              <a:spcBef>
                <a:spcPts val="6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Creative Strategy </a:t>
            </a:r>
            <a:endParaRPr/>
          </a:p>
          <a:p>
            <a:pPr indent="0" lvl="0" marL="0" rtl="0" algn="ctr">
              <a:spcBef>
                <a:spcPts val="0"/>
              </a:spcBef>
              <a:spcAft>
                <a:spcPts val="0"/>
              </a:spcAft>
              <a:buNone/>
            </a:pPr>
            <a:r>
              <a:rPr lang="en"/>
              <a:t>Key message/Tone and Manner</a:t>
            </a:r>
            <a:endParaRPr/>
          </a:p>
        </p:txBody>
      </p:sp>
      <p:sp>
        <p:nvSpPr>
          <p:cNvPr id="162" name="Google Shape;162;p29"/>
          <p:cNvSpPr txBox="1"/>
          <p:nvPr>
            <p:ph idx="1" type="body"/>
          </p:nvPr>
        </p:nvSpPr>
        <p:spPr>
          <a:xfrm>
            <a:off x="388950" y="1272975"/>
            <a:ext cx="8366100" cy="35289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273649"/>
                </a:solidFill>
              </a:rPr>
              <a:t>“Come see the quality for yourself”</a:t>
            </a:r>
            <a:endParaRPr>
              <a:solidFill>
                <a:srgbClr val="273649"/>
              </a:solidFill>
            </a:endParaRPr>
          </a:p>
          <a:p>
            <a:pPr indent="0" lvl="0" marL="0" rtl="0" algn="ctr">
              <a:lnSpc>
                <a:spcPct val="115000"/>
              </a:lnSpc>
              <a:spcBef>
                <a:spcPts val="0"/>
              </a:spcBef>
              <a:spcAft>
                <a:spcPts val="0"/>
              </a:spcAft>
              <a:buNone/>
            </a:pPr>
            <a:r>
              <a:t/>
            </a:r>
            <a:endParaRPr sz="1200">
              <a:solidFill>
                <a:srgbClr val="273649"/>
              </a:solidFill>
            </a:endParaRPr>
          </a:p>
          <a:p>
            <a:pPr indent="0" lvl="0" marL="0" rtl="0" algn="ctr">
              <a:lnSpc>
                <a:spcPct val="115000"/>
              </a:lnSpc>
              <a:spcBef>
                <a:spcPts val="0"/>
              </a:spcBef>
              <a:spcAft>
                <a:spcPts val="0"/>
              </a:spcAft>
              <a:buNone/>
            </a:pPr>
            <a:r>
              <a:t/>
            </a:r>
            <a:endParaRPr sz="1200">
              <a:solidFill>
                <a:srgbClr val="273649"/>
              </a:solidFill>
            </a:endParaRPr>
          </a:p>
          <a:p>
            <a:pPr indent="0" lvl="0" marL="0" rtl="0" algn="ctr">
              <a:lnSpc>
                <a:spcPct val="115000"/>
              </a:lnSpc>
              <a:spcBef>
                <a:spcPts val="0"/>
              </a:spcBef>
              <a:spcAft>
                <a:spcPts val="0"/>
              </a:spcAft>
              <a:buNone/>
            </a:pPr>
            <a:r>
              <a:rPr lang="en" sz="1200"/>
              <a:t>Using the manufacturing of the Classic Handbag at the atelier in Paris, we can demonstrate to influencers, who will disseminate the information to the masses, the kind of product attributes that are difficult to get across on online platforms and with traditional media ads. When people see the quality of the leather and fastenings, the masterfulness of the artisans who make the items, and the careful design, they will have a fuller understanding of why Chanel items are the highest expression of luxuriousness and why they have luxury pricing. </a:t>
            </a:r>
            <a:endParaRPr sz="1200"/>
          </a:p>
          <a:p>
            <a:pPr indent="0" lvl="0" marL="0" rtl="0" algn="ctr">
              <a:lnSpc>
                <a:spcPct val="115000"/>
              </a:lnSpc>
              <a:spcBef>
                <a:spcPts val="0"/>
              </a:spcBef>
              <a:spcAft>
                <a:spcPts val="0"/>
              </a:spcAft>
              <a:buNone/>
            </a:pPr>
            <a:r>
              <a:t/>
            </a:r>
            <a:endParaRPr/>
          </a:p>
          <a:p>
            <a:pPr indent="0" lvl="0" marL="0" rtl="0" algn="ctr">
              <a:lnSpc>
                <a:spcPct val="115000"/>
              </a:lnSpc>
              <a:spcBef>
                <a:spcPts val="0"/>
              </a:spcBef>
              <a:spcAft>
                <a:spcPts val="0"/>
              </a:spcAft>
              <a:buNone/>
            </a:pPr>
            <a:r>
              <a:rPr lang="en" sz="750">
                <a:highlight>
                  <a:srgbClr val="FFFFFF"/>
                </a:highlight>
                <a:latin typeface="Arial"/>
                <a:ea typeface="Arial"/>
                <a:cs typeface="Arial"/>
                <a:sym typeface="Arial"/>
              </a:rPr>
              <a:t> ‘</a:t>
            </a:r>
            <a:r>
              <a:rPr lang="en" sz="1200">
                <a:highlight>
                  <a:srgbClr val="FFFFFF"/>
                </a:highlight>
              </a:rPr>
              <a:t>The Anatomy of a Bag’ campaign will feature how clothing is not the only way to create desire, but that handbags can complement these values of effortless style as well. A bag and piece of clothing from Chanel makes one feel that their inner beauty is amplified through the sheer magnitude that is bold fashion. </a:t>
            </a:r>
            <a:endParaRPr sz="1200">
              <a:highlight>
                <a:srgbClr val="FFFFFF"/>
              </a:highlight>
            </a:endParaRPr>
          </a:p>
          <a:p>
            <a:pPr indent="0" lvl="0" marL="0" rtl="0" algn="ctr">
              <a:lnSpc>
                <a:spcPct val="115000"/>
              </a:lnSpc>
              <a:spcBef>
                <a:spcPts val="9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89080" y="510381"/>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chemeClr val="lt2"/>
                </a:highlight>
              </a:rPr>
              <a:t>Media Planning Strategy </a:t>
            </a:r>
            <a:endParaRPr>
              <a:highlight>
                <a:schemeClr val="lt2"/>
              </a:highlight>
            </a:endParaRPr>
          </a:p>
          <a:p>
            <a:pPr indent="0" lvl="0" marL="0" rtl="0" algn="ctr">
              <a:spcBef>
                <a:spcPts val="0"/>
              </a:spcBef>
              <a:spcAft>
                <a:spcPts val="0"/>
              </a:spcAft>
              <a:buNone/>
            </a:pPr>
            <a:r>
              <a:rPr lang="en">
                <a:highlight>
                  <a:schemeClr val="lt2"/>
                </a:highlight>
              </a:rPr>
              <a:t>Paid Media</a:t>
            </a:r>
            <a:endParaRPr>
              <a:highlight>
                <a:schemeClr val="lt2"/>
              </a:highlight>
            </a:endParaRPr>
          </a:p>
          <a:p>
            <a:pPr indent="0" lvl="0" marL="0" rtl="0" algn="ctr">
              <a:spcBef>
                <a:spcPts val="0"/>
              </a:spcBef>
              <a:spcAft>
                <a:spcPts val="0"/>
              </a:spcAft>
              <a:buClr>
                <a:schemeClr val="dk1"/>
              </a:buClr>
              <a:buSzPts val="1100"/>
              <a:buFont typeface="Arial"/>
              <a:buNone/>
            </a:pPr>
            <a:r>
              <a:t/>
            </a:r>
            <a:endParaRPr/>
          </a:p>
        </p:txBody>
      </p:sp>
      <p:sp>
        <p:nvSpPr>
          <p:cNvPr id="168" name="Google Shape;168;p30"/>
          <p:cNvSpPr txBox="1"/>
          <p:nvPr>
            <p:ph idx="1" type="body"/>
          </p:nvPr>
        </p:nvSpPr>
        <p:spPr>
          <a:xfrm>
            <a:off x="389075" y="1447825"/>
            <a:ext cx="3509100" cy="3067500"/>
          </a:xfrm>
          <a:prstGeom prst="rect">
            <a:avLst/>
          </a:prstGeom>
        </p:spPr>
        <p:txBody>
          <a:bodyPr anchorCtr="0" anchor="ctr"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lang="en" sz="1400"/>
              <a:t>Social Media </a:t>
            </a:r>
            <a:endParaRPr sz="1400"/>
          </a:p>
          <a:p>
            <a:pPr indent="-317500" lvl="1" marL="914400" rtl="0" algn="l">
              <a:lnSpc>
                <a:spcPct val="200000"/>
              </a:lnSpc>
              <a:spcBef>
                <a:spcPts val="0"/>
              </a:spcBef>
              <a:spcAft>
                <a:spcPts val="0"/>
              </a:spcAft>
              <a:buSzPts val="1400"/>
              <a:buChar char="○"/>
            </a:pPr>
            <a:r>
              <a:rPr lang="en" sz="1400"/>
              <a:t>Instagram, Twitter</a:t>
            </a:r>
            <a:endParaRPr sz="1400"/>
          </a:p>
          <a:p>
            <a:pPr indent="-317500" lvl="0" marL="457200" rtl="0" algn="l">
              <a:lnSpc>
                <a:spcPct val="200000"/>
              </a:lnSpc>
              <a:spcBef>
                <a:spcPts val="0"/>
              </a:spcBef>
              <a:spcAft>
                <a:spcPts val="0"/>
              </a:spcAft>
              <a:buSzPts val="1400"/>
              <a:buChar char="▣"/>
            </a:pPr>
            <a:r>
              <a:rPr lang="en" sz="1400"/>
              <a:t>Ads</a:t>
            </a:r>
            <a:endParaRPr sz="1400"/>
          </a:p>
          <a:p>
            <a:pPr indent="-317500" lvl="1" marL="914400" rtl="0" algn="l">
              <a:lnSpc>
                <a:spcPct val="200000"/>
              </a:lnSpc>
              <a:spcBef>
                <a:spcPts val="0"/>
              </a:spcBef>
              <a:spcAft>
                <a:spcPts val="0"/>
              </a:spcAft>
              <a:buSzPts val="1400"/>
              <a:buChar char="○"/>
            </a:pPr>
            <a:r>
              <a:rPr lang="en" sz="1400"/>
              <a:t>Billboard </a:t>
            </a:r>
            <a:endParaRPr sz="1400"/>
          </a:p>
          <a:p>
            <a:pPr indent="-317500" lvl="1" marL="914400" rtl="0" algn="l">
              <a:lnSpc>
                <a:spcPct val="200000"/>
              </a:lnSpc>
              <a:spcBef>
                <a:spcPts val="0"/>
              </a:spcBef>
              <a:spcAft>
                <a:spcPts val="0"/>
              </a:spcAft>
              <a:buSzPts val="1400"/>
              <a:buChar char="○"/>
            </a:pPr>
            <a:r>
              <a:rPr lang="en" sz="1400"/>
              <a:t>Magazine </a:t>
            </a:r>
            <a:endParaRPr sz="1400"/>
          </a:p>
          <a:p>
            <a:pPr indent="-317500" lvl="1" marL="914400" rtl="0" algn="l">
              <a:lnSpc>
                <a:spcPct val="200000"/>
              </a:lnSpc>
              <a:spcBef>
                <a:spcPts val="0"/>
              </a:spcBef>
              <a:spcAft>
                <a:spcPts val="0"/>
              </a:spcAft>
              <a:buSzPts val="1400"/>
              <a:buChar char="○"/>
            </a:pPr>
            <a:r>
              <a:rPr lang="en" sz="1400"/>
              <a:t>Video</a:t>
            </a:r>
            <a:endParaRPr sz="1400"/>
          </a:p>
          <a:p>
            <a:pPr indent="-317500" lvl="0" marL="457200" rtl="0" algn="l">
              <a:lnSpc>
                <a:spcPct val="200000"/>
              </a:lnSpc>
              <a:spcBef>
                <a:spcPts val="0"/>
              </a:spcBef>
              <a:spcAft>
                <a:spcPts val="0"/>
              </a:spcAft>
              <a:buSzPts val="1400"/>
              <a:buChar char="▣"/>
            </a:pPr>
            <a:r>
              <a:rPr lang="en" sz="1400"/>
              <a:t>Influencers</a:t>
            </a:r>
            <a:endParaRPr sz="1400"/>
          </a:p>
        </p:txBody>
      </p:sp>
      <p:sp>
        <p:nvSpPr>
          <p:cNvPr id="169" name="Google Shape;169;p30"/>
          <p:cNvSpPr txBox="1"/>
          <p:nvPr/>
        </p:nvSpPr>
        <p:spPr>
          <a:xfrm>
            <a:off x="5451425" y="1563425"/>
            <a:ext cx="137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T Serif"/>
              <a:ea typeface="PT Serif"/>
              <a:cs typeface="PT Serif"/>
              <a:sym typeface="PT Serif"/>
            </a:endParaRPr>
          </a:p>
        </p:txBody>
      </p:sp>
      <p:pic>
        <p:nvPicPr>
          <p:cNvPr id="170" name="Google Shape;170;p30"/>
          <p:cNvPicPr preferRelativeResize="0"/>
          <p:nvPr/>
        </p:nvPicPr>
        <p:blipFill>
          <a:blip r:embed="rId3">
            <a:alphaModFix/>
          </a:blip>
          <a:stretch>
            <a:fillRect/>
          </a:stretch>
        </p:blipFill>
        <p:spPr>
          <a:xfrm>
            <a:off x="4050575" y="1272975"/>
            <a:ext cx="4600120" cy="28750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Now and Forever: The Anatomy of a Bag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idx="1" type="subTitle"/>
          </p:nvPr>
        </p:nvSpPr>
        <p:spPr>
          <a:xfrm>
            <a:off x="1488750" y="1780340"/>
            <a:ext cx="6166500" cy="1582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i="0" lang="en" sz="2100">
                <a:solidFill>
                  <a:schemeClr val="dk2"/>
                </a:solidFill>
                <a:highlight>
                  <a:schemeClr val="lt2"/>
                </a:highlight>
                <a:latin typeface="PT Serif"/>
                <a:ea typeface="PT Serif"/>
                <a:cs typeface="PT Serif"/>
                <a:sym typeface="PT Serif"/>
              </a:rPr>
              <a:t>When it comes to iconic luxury brands such as chanel, do you prefer seeing a traditional ad or them working with influencers? </a:t>
            </a:r>
            <a:endParaRPr i="0" sz="2100">
              <a:solidFill>
                <a:schemeClr val="dk2"/>
              </a:solidFill>
              <a:highlight>
                <a:schemeClr val="lt2"/>
              </a:highlight>
              <a:latin typeface="PT Serif"/>
              <a:ea typeface="PT Serif"/>
              <a:cs typeface="PT Serif"/>
              <a:sym typeface="PT Serif"/>
            </a:endParaRPr>
          </a:p>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09675" y="290697"/>
            <a:ext cx="8366100" cy="111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chemeClr val="lt2"/>
                </a:highlight>
                <a:latin typeface="PT Serif"/>
                <a:ea typeface="PT Serif"/>
                <a:cs typeface="PT Serif"/>
                <a:sym typeface="PT Serif"/>
              </a:rPr>
              <a:t>Media Planning Strategy</a:t>
            </a:r>
            <a:endParaRPr>
              <a:highlight>
                <a:schemeClr val="lt2"/>
              </a:highlight>
              <a:latin typeface="PT Serif"/>
              <a:ea typeface="PT Serif"/>
              <a:cs typeface="PT Serif"/>
              <a:sym typeface="PT Serif"/>
            </a:endParaRPr>
          </a:p>
          <a:p>
            <a:pPr indent="0" lvl="0" marL="0" rtl="0" algn="ctr">
              <a:spcBef>
                <a:spcPts val="0"/>
              </a:spcBef>
              <a:spcAft>
                <a:spcPts val="0"/>
              </a:spcAft>
              <a:buNone/>
            </a:pPr>
            <a:r>
              <a:rPr lang="en">
                <a:highlight>
                  <a:schemeClr val="lt2"/>
                </a:highlight>
                <a:latin typeface="PT Serif"/>
                <a:ea typeface="PT Serif"/>
                <a:cs typeface="PT Serif"/>
                <a:sym typeface="PT Serif"/>
              </a:rPr>
              <a:t>Building to The Event</a:t>
            </a:r>
            <a:endParaRPr>
              <a:highlight>
                <a:schemeClr val="lt2"/>
              </a:highlight>
              <a:latin typeface="PT Serif"/>
              <a:ea typeface="PT Serif"/>
              <a:cs typeface="PT Serif"/>
              <a:sym typeface="PT Serif"/>
            </a:endParaRPr>
          </a:p>
          <a:p>
            <a:pPr indent="0" lvl="0" marL="0" rtl="0" algn="ctr">
              <a:spcBef>
                <a:spcPts val="0"/>
              </a:spcBef>
              <a:spcAft>
                <a:spcPts val="0"/>
              </a:spcAft>
              <a:buNone/>
            </a:pPr>
            <a:r>
              <a:t/>
            </a:r>
            <a:endParaRPr>
              <a:highlight>
                <a:schemeClr val="lt2"/>
              </a:highlight>
              <a:latin typeface="PT Serif"/>
              <a:ea typeface="PT Serif"/>
              <a:cs typeface="PT Serif"/>
              <a:sym typeface="PT Serif"/>
            </a:endParaRPr>
          </a:p>
          <a:p>
            <a:pPr indent="0" lvl="0" marL="0" rtl="0" algn="ctr">
              <a:spcBef>
                <a:spcPts val="0"/>
              </a:spcBef>
              <a:spcAft>
                <a:spcPts val="0"/>
              </a:spcAft>
              <a:buClr>
                <a:schemeClr val="dk1"/>
              </a:buClr>
              <a:buSzPts val="1100"/>
              <a:buFont typeface="Arial"/>
              <a:buNone/>
            </a:pPr>
            <a:r>
              <a:rPr lang="en">
                <a:solidFill>
                  <a:srgbClr val="C27BA0"/>
                </a:solidFill>
                <a:highlight>
                  <a:schemeClr val="lt2"/>
                </a:highlight>
                <a:latin typeface="PT Serif"/>
                <a:ea typeface="PT Serif"/>
                <a:cs typeface="PT Serif"/>
                <a:sym typeface="PT Serif"/>
              </a:rPr>
              <a:t>45 day campaign, leading up to the spring/summer show </a:t>
            </a:r>
            <a:endParaRPr>
              <a:solidFill>
                <a:srgbClr val="C27BA0"/>
              </a:solidFill>
              <a:highlight>
                <a:schemeClr val="lt2"/>
              </a:highlight>
              <a:latin typeface="PT Serif"/>
              <a:ea typeface="PT Serif"/>
              <a:cs typeface="PT Serif"/>
              <a:sym typeface="PT Serif"/>
            </a:endParaRPr>
          </a:p>
        </p:txBody>
      </p:sp>
      <p:sp>
        <p:nvSpPr>
          <p:cNvPr id="181" name="Google Shape;181;p32"/>
          <p:cNvSpPr txBox="1"/>
          <p:nvPr>
            <p:ph idx="1" type="body"/>
          </p:nvPr>
        </p:nvSpPr>
        <p:spPr>
          <a:xfrm>
            <a:off x="388950" y="1100900"/>
            <a:ext cx="5319600" cy="3630600"/>
          </a:xfrm>
          <a:prstGeom prst="rect">
            <a:avLst/>
          </a:prstGeom>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t/>
            </a:r>
            <a:endParaRPr sz="1200"/>
          </a:p>
          <a:p>
            <a:pPr indent="-304800" lvl="0" marL="457200" rtl="0" algn="l">
              <a:lnSpc>
                <a:spcPct val="200000"/>
              </a:lnSpc>
              <a:spcBef>
                <a:spcPts val="0"/>
              </a:spcBef>
              <a:spcAft>
                <a:spcPts val="0"/>
              </a:spcAft>
              <a:buSzPts val="1200"/>
              <a:buChar char="▣"/>
            </a:pPr>
            <a:r>
              <a:rPr lang="en" sz="1200"/>
              <a:t>Our media objectives will be to reach 70 % of the target audience </a:t>
            </a:r>
            <a:endParaRPr sz="1200"/>
          </a:p>
          <a:p>
            <a:pPr indent="-304800" lvl="1" marL="1371600" rtl="0" algn="l">
              <a:lnSpc>
                <a:spcPct val="200000"/>
              </a:lnSpc>
              <a:spcBef>
                <a:spcPts val="0"/>
              </a:spcBef>
              <a:spcAft>
                <a:spcPts val="0"/>
              </a:spcAft>
              <a:buSzPts val="1200"/>
              <a:buChar char="○"/>
            </a:pPr>
            <a:r>
              <a:rPr lang="en" sz="1200"/>
              <a:t>Average frequency of 7</a:t>
            </a:r>
            <a:endParaRPr sz="1200"/>
          </a:p>
          <a:p>
            <a:pPr indent="-304800" lvl="0" marL="457200" rtl="0" algn="l">
              <a:lnSpc>
                <a:spcPct val="200000"/>
              </a:lnSpc>
              <a:spcBef>
                <a:spcPts val="0"/>
              </a:spcBef>
              <a:spcAft>
                <a:spcPts val="0"/>
              </a:spcAft>
              <a:buSzPts val="1200"/>
              <a:buChar char="▣"/>
            </a:pPr>
            <a:r>
              <a:rPr lang="en" sz="1200"/>
              <a:t>Our 1st phase of the campaign </a:t>
            </a:r>
            <a:endParaRPr sz="1200"/>
          </a:p>
          <a:p>
            <a:pPr indent="-304800" lvl="1" marL="1371600" rtl="0" algn="l">
              <a:lnSpc>
                <a:spcPct val="200000"/>
              </a:lnSpc>
              <a:spcBef>
                <a:spcPts val="0"/>
              </a:spcBef>
              <a:spcAft>
                <a:spcPts val="0"/>
              </a:spcAft>
              <a:buSzPts val="1200"/>
              <a:buChar char="○"/>
            </a:pPr>
            <a:r>
              <a:rPr lang="en" sz="1200"/>
              <a:t>Content </a:t>
            </a:r>
            <a:endParaRPr sz="1200"/>
          </a:p>
          <a:p>
            <a:pPr indent="-304800" lvl="0" marL="457200" rtl="0" algn="l">
              <a:lnSpc>
                <a:spcPct val="200000"/>
              </a:lnSpc>
              <a:spcBef>
                <a:spcPts val="0"/>
              </a:spcBef>
              <a:spcAft>
                <a:spcPts val="0"/>
              </a:spcAft>
              <a:buSzPts val="1200"/>
              <a:buChar char="▣"/>
            </a:pPr>
            <a:r>
              <a:rPr lang="en" sz="1200"/>
              <a:t>The 2nd phase focuses on influencer engagement</a:t>
            </a:r>
            <a:endParaRPr sz="1200"/>
          </a:p>
          <a:p>
            <a:pPr indent="-304800" lvl="1" marL="1371600" rtl="0" algn="l">
              <a:lnSpc>
                <a:spcPct val="200000"/>
              </a:lnSpc>
              <a:spcBef>
                <a:spcPts val="0"/>
              </a:spcBef>
              <a:spcAft>
                <a:spcPts val="0"/>
              </a:spcAft>
              <a:buSzPts val="1200"/>
              <a:buChar char="○"/>
            </a:pPr>
            <a:r>
              <a:rPr lang="en" sz="1200"/>
              <a:t>Excitement </a:t>
            </a:r>
            <a:endParaRPr sz="1200"/>
          </a:p>
          <a:p>
            <a:pPr indent="-304800" lvl="0" marL="457200" rtl="0" algn="l">
              <a:lnSpc>
                <a:spcPct val="200000"/>
              </a:lnSpc>
              <a:spcBef>
                <a:spcPts val="0"/>
              </a:spcBef>
              <a:spcAft>
                <a:spcPts val="0"/>
              </a:spcAft>
              <a:buSzPts val="1200"/>
              <a:buChar char="▣"/>
            </a:pPr>
            <a:r>
              <a:rPr lang="en" sz="1200"/>
              <a:t>The climax </a:t>
            </a:r>
            <a:endParaRPr sz="1200"/>
          </a:p>
        </p:txBody>
      </p:sp>
      <p:pic>
        <p:nvPicPr>
          <p:cNvPr id="182" name="Google Shape;182;p32"/>
          <p:cNvPicPr preferRelativeResize="0"/>
          <p:nvPr/>
        </p:nvPicPr>
        <p:blipFill>
          <a:blip r:embed="rId3">
            <a:alphaModFix/>
          </a:blip>
          <a:stretch>
            <a:fillRect/>
          </a:stretch>
        </p:blipFill>
        <p:spPr>
          <a:xfrm>
            <a:off x="7048299" y="1532575"/>
            <a:ext cx="1766951" cy="3146724"/>
          </a:xfrm>
          <a:prstGeom prst="rect">
            <a:avLst/>
          </a:prstGeom>
          <a:noFill/>
          <a:ln>
            <a:noFill/>
          </a:ln>
          <a:effectLst>
            <a:outerShdw blurRad="57150" rotWithShape="0" algn="bl" dir="5400000" dist="19050">
              <a:srgbClr val="000000">
                <a:alpha val="50000"/>
              </a:srgbClr>
            </a:outerShdw>
          </a:effectLst>
        </p:spPr>
      </p:pic>
      <p:pic>
        <p:nvPicPr>
          <p:cNvPr id="183" name="Google Shape;183;p32"/>
          <p:cNvPicPr preferRelativeResize="0"/>
          <p:nvPr/>
        </p:nvPicPr>
        <p:blipFill>
          <a:blip r:embed="rId4">
            <a:alphaModFix/>
          </a:blip>
          <a:stretch>
            <a:fillRect/>
          </a:stretch>
        </p:blipFill>
        <p:spPr>
          <a:xfrm>
            <a:off x="4458849" y="3002821"/>
            <a:ext cx="2484125" cy="172867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chemeClr val="lt2"/>
                </a:highlight>
              </a:rPr>
              <a:t>Media Planning Strategy</a:t>
            </a:r>
            <a:endParaRPr>
              <a:highlight>
                <a:schemeClr val="lt2"/>
              </a:highlight>
            </a:endParaRPr>
          </a:p>
          <a:p>
            <a:pPr indent="0" lvl="0" marL="0" rtl="0" algn="ctr">
              <a:spcBef>
                <a:spcPts val="0"/>
              </a:spcBef>
              <a:spcAft>
                <a:spcPts val="0"/>
              </a:spcAft>
              <a:buClr>
                <a:schemeClr val="dk1"/>
              </a:buClr>
              <a:buSzPts val="1100"/>
              <a:buFont typeface="Arial"/>
              <a:buNone/>
            </a:pPr>
            <a:r>
              <a:rPr lang="en">
                <a:highlight>
                  <a:schemeClr val="lt2"/>
                </a:highlight>
              </a:rPr>
              <a:t>Schedule</a:t>
            </a:r>
            <a:endParaRPr>
              <a:highlight>
                <a:schemeClr val="lt2"/>
              </a:highlight>
            </a:endParaRPr>
          </a:p>
        </p:txBody>
      </p:sp>
      <p:sp>
        <p:nvSpPr>
          <p:cNvPr id="189" name="Google Shape;189;p33"/>
          <p:cNvSpPr txBox="1"/>
          <p:nvPr>
            <p:ph idx="1" type="body"/>
          </p:nvPr>
        </p:nvSpPr>
        <p:spPr>
          <a:xfrm>
            <a:off x="923575" y="1100900"/>
            <a:ext cx="2202300" cy="19080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1200">
                <a:solidFill>
                  <a:schemeClr val="accent1"/>
                </a:solidFill>
              </a:rPr>
              <a:t>Magazine Print Ad</a:t>
            </a:r>
            <a:endParaRPr sz="1200">
              <a:solidFill>
                <a:schemeClr val="accent1"/>
              </a:solidFill>
            </a:endParaRPr>
          </a:p>
          <a:p>
            <a:pPr indent="0" lvl="0" marL="0" rtl="0" algn="l">
              <a:spcBef>
                <a:spcPts val="600"/>
              </a:spcBef>
              <a:spcAft>
                <a:spcPts val="0"/>
              </a:spcAft>
              <a:buNone/>
            </a:pPr>
            <a:r>
              <a:rPr lang="en" sz="1200">
                <a:solidFill>
                  <a:schemeClr val="accent1"/>
                </a:solidFill>
              </a:rPr>
              <a:t>Video ad </a:t>
            </a:r>
            <a:endParaRPr sz="1200">
              <a:solidFill>
                <a:schemeClr val="accent1"/>
              </a:solidFill>
            </a:endParaRPr>
          </a:p>
          <a:p>
            <a:pPr indent="0" lvl="0" marL="0" rtl="0" algn="l">
              <a:spcBef>
                <a:spcPts val="600"/>
              </a:spcBef>
              <a:spcAft>
                <a:spcPts val="0"/>
              </a:spcAft>
              <a:buNone/>
            </a:pPr>
            <a:r>
              <a:rPr lang="en" sz="1200">
                <a:solidFill>
                  <a:schemeClr val="accent1"/>
                </a:solidFill>
              </a:rPr>
              <a:t>Shareable Social Media Posts</a:t>
            </a:r>
            <a:endParaRPr sz="1200">
              <a:solidFill>
                <a:schemeClr val="accent1"/>
              </a:solidFill>
            </a:endParaRPr>
          </a:p>
          <a:p>
            <a:pPr indent="0" lvl="0" marL="0" rtl="0" algn="l">
              <a:spcBef>
                <a:spcPts val="600"/>
              </a:spcBef>
              <a:spcAft>
                <a:spcPts val="0"/>
              </a:spcAft>
              <a:buNone/>
            </a:pPr>
            <a:r>
              <a:t/>
            </a:r>
            <a:endParaRPr sz="1200"/>
          </a:p>
        </p:txBody>
      </p:sp>
      <p:pic>
        <p:nvPicPr>
          <p:cNvPr id="190" name="Google Shape;190;p33"/>
          <p:cNvPicPr preferRelativeResize="0"/>
          <p:nvPr/>
        </p:nvPicPr>
        <p:blipFill rotWithShape="1">
          <a:blip r:embed="rId3">
            <a:alphaModFix/>
          </a:blip>
          <a:srcRect b="11776" l="0" r="0" t="65957"/>
          <a:stretch/>
        </p:blipFill>
        <p:spPr>
          <a:xfrm>
            <a:off x="1061100" y="2619325"/>
            <a:ext cx="6677500" cy="1946300"/>
          </a:xfrm>
          <a:prstGeom prst="rect">
            <a:avLst/>
          </a:prstGeom>
          <a:noFill/>
          <a:ln>
            <a:noFill/>
          </a:ln>
        </p:spPr>
      </p:pic>
      <p:sp>
        <p:nvSpPr>
          <p:cNvPr id="191" name="Google Shape;191;p33"/>
          <p:cNvSpPr txBox="1"/>
          <p:nvPr/>
        </p:nvSpPr>
        <p:spPr>
          <a:xfrm>
            <a:off x="3403275" y="1433250"/>
            <a:ext cx="2369700" cy="14160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Clr>
                <a:schemeClr val="dk1"/>
              </a:buClr>
              <a:buSzPts val="1100"/>
              <a:buFont typeface="Arial"/>
              <a:buNone/>
            </a:pPr>
            <a:r>
              <a:rPr lang="en" sz="1200">
                <a:solidFill>
                  <a:schemeClr val="accent1"/>
                </a:solidFill>
                <a:latin typeface="PT Serif"/>
                <a:ea typeface="PT Serif"/>
                <a:cs typeface="PT Serif"/>
                <a:sym typeface="PT Serif"/>
              </a:rPr>
              <a:t>Magazine Print Ad</a:t>
            </a:r>
            <a:endParaRPr sz="1200">
              <a:solidFill>
                <a:schemeClr val="accent1"/>
              </a:solidFill>
              <a:latin typeface="PT Serif"/>
              <a:ea typeface="PT Serif"/>
              <a:cs typeface="PT Serif"/>
              <a:sym typeface="PT Serif"/>
            </a:endParaRPr>
          </a:p>
          <a:p>
            <a:pPr indent="0" lvl="0" marL="0" rtl="0" algn="l">
              <a:spcBef>
                <a:spcPts val="600"/>
              </a:spcBef>
              <a:spcAft>
                <a:spcPts val="0"/>
              </a:spcAft>
              <a:buClr>
                <a:schemeClr val="dk1"/>
              </a:buClr>
              <a:buSzPts val="1100"/>
              <a:buFont typeface="Arial"/>
              <a:buNone/>
            </a:pPr>
            <a:r>
              <a:rPr lang="en" sz="1200">
                <a:solidFill>
                  <a:schemeClr val="accent1"/>
                </a:solidFill>
                <a:latin typeface="PT Serif"/>
                <a:ea typeface="PT Serif"/>
                <a:cs typeface="PT Serif"/>
                <a:sym typeface="PT Serif"/>
              </a:rPr>
              <a:t>Video ad </a:t>
            </a:r>
            <a:endParaRPr sz="1200">
              <a:solidFill>
                <a:schemeClr val="accent1"/>
              </a:solidFill>
              <a:latin typeface="PT Serif"/>
              <a:ea typeface="PT Serif"/>
              <a:cs typeface="PT Serif"/>
              <a:sym typeface="PT Serif"/>
            </a:endParaRPr>
          </a:p>
          <a:p>
            <a:pPr indent="0" lvl="0" marL="0" rtl="0" algn="l">
              <a:spcBef>
                <a:spcPts val="600"/>
              </a:spcBef>
              <a:spcAft>
                <a:spcPts val="0"/>
              </a:spcAft>
              <a:buNone/>
            </a:pPr>
            <a:r>
              <a:rPr lang="en" sz="1200">
                <a:solidFill>
                  <a:schemeClr val="accent1"/>
                </a:solidFill>
                <a:latin typeface="PT Serif"/>
                <a:ea typeface="PT Serif"/>
                <a:cs typeface="PT Serif"/>
                <a:sym typeface="PT Serif"/>
              </a:rPr>
              <a:t>Shareable Social Media Posts</a:t>
            </a:r>
            <a:endParaRPr sz="1200">
              <a:solidFill>
                <a:schemeClr val="accent1"/>
              </a:solidFill>
              <a:latin typeface="PT Serif"/>
              <a:ea typeface="PT Serif"/>
              <a:cs typeface="PT Serif"/>
              <a:sym typeface="PT Serif"/>
            </a:endParaRPr>
          </a:p>
          <a:p>
            <a:pPr indent="0" lvl="0" marL="0" rtl="0" algn="l">
              <a:spcBef>
                <a:spcPts val="600"/>
              </a:spcBef>
              <a:spcAft>
                <a:spcPts val="0"/>
              </a:spcAft>
              <a:buNone/>
            </a:pPr>
            <a:r>
              <a:rPr lang="en" sz="1200">
                <a:solidFill>
                  <a:schemeClr val="accent1"/>
                </a:solidFill>
                <a:latin typeface="PT Serif"/>
                <a:ea typeface="PT Serif"/>
                <a:cs typeface="PT Serif"/>
                <a:sym typeface="PT Serif"/>
              </a:rPr>
              <a:t>Influencer PR Packages </a:t>
            </a:r>
            <a:endParaRPr sz="1200">
              <a:solidFill>
                <a:schemeClr val="accent1"/>
              </a:solidFill>
              <a:latin typeface="PT Serif"/>
              <a:ea typeface="PT Serif"/>
              <a:cs typeface="PT Serif"/>
              <a:sym typeface="PT Serif"/>
            </a:endParaRPr>
          </a:p>
          <a:p>
            <a:pPr indent="0" lvl="0" marL="0" rtl="0" algn="l">
              <a:spcBef>
                <a:spcPts val="600"/>
              </a:spcBef>
              <a:spcAft>
                <a:spcPts val="0"/>
              </a:spcAft>
              <a:buClr>
                <a:schemeClr val="dk1"/>
              </a:buClr>
              <a:buSzPts val="1100"/>
              <a:buFont typeface="Arial"/>
              <a:buNone/>
            </a:pPr>
            <a:r>
              <a:rPr lang="en" sz="1200">
                <a:solidFill>
                  <a:schemeClr val="accent1"/>
                </a:solidFill>
                <a:latin typeface="PT Serif"/>
                <a:ea typeface="PT Serif"/>
                <a:cs typeface="PT Serif"/>
                <a:sym typeface="PT Serif"/>
              </a:rPr>
              <a:t>Influencer Partnerships</a:t>
            </a:r>
            <a:endParaRPr sz="1200">
              <a:solidFill>
                <a:schemeClr val="accent1"/>
              </a:solidFill>
              <a:latin typeface="PT Serif"/>
              <a:ea typeface="PT Serif"/>
              <a:cs typeface="PT Serif"/>
              <a:sym typeface="PT Serif"/>
            </a:endParaRPr>
          </a:p>
        </p:txBody>
      </p:sp>
      <p:sp>
        <p:nvSpPr>
          <p:cNvPr id="192" name="Google Shape;192;p33"/>
          <p:cNvSpPr txBox="1"/>
          <p:nvPr/>
        </p:nvSpPr>
        <p:spPr>
          <a:xfrm>
            <a:off x="6050375" y="1433250"/>
            <a:ext cx="2273100" cy="14160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200">
                <a:solidFill>
                  <a:schemeClr val="accent1"/>
                </a:solidFill>
                <a:latin typeface="PT Serif"/>
                <a:ea typeface="PT Serif"/>
                <a:cs typeface="PT Serif"/>
                <a:sym typeface="PT Serif"/>
              </a:rPr>
              <a:t>The Event!</a:t>
            </a:r>
            <a:endParaRPr sz="1200">
              <a:solidFill>
                <a:schemeClr val="accent1"/>
              </a:solidFill>
              <a:latin typeface="PT Serif"/>
              <a:ea typeface="PT Serif"/>
              <a:cs typeface="PT Serif"/>
              <a:sym typeface="PT Serif"/>
            </a:endParaRPr>
          </a:p>
          <a:p>
            <a:pPr indent="0" lvl="0" marL="0" rtl="0" algn="l">
              <a:spcBef>
                <a:spcPts val="600"/>
              </a:spcBef>
              <a:spcAft>
                <a:spcPts val="0"/>
              </a:spcAft>
              <a:buClr>
                <a:schemeClr val="dk1"/>
              </a:buClr>
              <a:buSzPts val="1100"/>
              <a:buFont typeface="Arial"/>
              <a:buNone/>
            </a:pPr>
            <a:r>
              <a:rPr lang="en" sz="1200">
                <a:solidFill>
                  <a:schemeClr val="accent1"/>
                </a:solidFill>
                <a:latin typeface="PT Serif"/>
                <a:ea typeface="PT Serif"/>
                <a:cs typeface="PT Serif"/>
                <a:sym typeface="PT Serif"/>
              </a:rPr>
              <a:t>Magazine Print Ad</a:t>
            </a:r>
            <a:endParaRPr sz="1200">
              <a:solidFill>
                <a:schemeClr val="accent1"/>
              </a:solidFill>
              <a:latin typeface="PT Serif"/>
              <a:ea typeface="PT Serif"/>
              <a:cs typeface="PT Serif"/>
              <a:sym typeface="PT Serif"/>
            </a:endParaRPr>
          </a:p>
          <a:p>
            <a:pPr indent="0" lvl="0" marL="0" rtl="0" algn="l">
              <a:spcBef>
                <a:spcPts val="600"/>
              </a:spcBef>
              <a:spcAft>
                <a:spcPts val="0"/>
              </a:spcAft>
              <a:buClr>
                <a:schemeClr val="dk1"/>
              </a:buClr>
              <a:buSzPts val="1100"/>
              <a:buFont typeface="Arial"/>
              <a:buNone/>
            </a:pPr>
            <a:r>
              <a:rPr lang="en" sz="1200">
                <a:solidFill>
                  <a:schemeClr val="accent1"/>
                </a:solidFill>
                <a:latin typeface="PT Serif"/>
                <a:ea typeface="PT Serif"/>
                <a:cs typeface="PT Serif"/>
                <a:sym typeface="PT Serif"/>
              </a:rPr>
              <a:t>Video ad </a:t>
            </a:r>
            <a:endParaRPr sz="1200">
              <a:solidFill>
                <a:schemeClr val="accent1"/>
              </a:solidFill>
              <a:latin typeface="PT Serif"/>
              <a:ea typeface="PT Serif"/>
              <a:cs typeface="PT Serif"/>
              <a:sym typeface="PT Serif"/>
            </a:endParaRPr>
          </a:p>
          <a:p>
            <a:pPr indent="0" lvl="0" marL="0" rtl="0" algn="l">
              <a:spcBef>
                <a:spcPts val="600"/>
              </a:spcBef>
              <a:spcAft>
                <a:spcPts val="0"/>
              </a:spcAft>
              <a:buNone/>
            </a:pPr>
            <a:r>
              <a:rPr lang="en" sz="1200">
                <a:solidFill>
                  <a:schemeClr val="accent1"/>
                </a:solidFill>
                <a:latin typeface="PT Serif"/>
                <a:ea typeface="PT Serif"/>
                <a:cs typeface="PT Serif"/>
                <a:sym typeface="PT Serif"/>
              </a:rPr>
              <a:t>Shareable Social Media Posts</a:t>
            </a:r>
            <a:endParaRPr sz="1200">
              <a:solidFill>
                <a:schemeClr val="accent1"/>
              </a:solidFill>
              <a:latin typeface="PT Serif"/>
              <a:ea typeface="PT Serif"/>
              <a:cs typeface="PT Serif"/>
              <a:sym typeface="PT Serif"/>
            </a:endParaRPr>
          </a:p>
          <a:p>
            <a:pPr indent="0" lvl="0" marL="0" rtl="0" algn="l">
              <a:spcBef>
                <a:spcPts val="600"/>
              </a:spcBef>
              <a:spcAft>
                <a:spcPts val="0"/>
              </a:spcAft>
              <a:buClr>
                <a:schemeClr val="dk1"/>
              </a:buClr>
              <a:buSzPts val="1100"/>
              <a:buFont typeface="Arial"/>
              <a:buNone/>
            </a:pPr>
            <a:r>
              <a:rPr lang="en" sz="1200">
                <a:solidFill>
                  <a:schemeClr val="accent1"/>
                </a:solidFill>
                <a:latin typeface="PT Serif"/>
                <a:ea typeface="PT Serif"/>
                <a:cs typeface="PT Serif"/>
                <a:sym typeface="PT Serif"/>
              </a:rPr>
              <a:t>Influencer Partnerships</a:t>
            </a:r>
            <a:endParaRPr sz="1200">
              <a:solidFill>
                <a:schemeClr val="accent1"/>
              </a:solidFill>
              <a:latin typeface="PT Serif"/>
              <a:ea typeface="PT Serif"/>
              <a:cs typeface="PT Serif"/>
              <a:sym typeface="PT Serif"/>
            </a:endParaRPr>
          </a:p>
        </p:txBody>
      </p:sp>
      <p:sp>
        <p:nvSpPr>
          <p:cNvPr id="193" name="Google Shape;193;p33"/>
          <p:cNvSpPr txBox="1"/>
          <p:nvPr/>
        </p:nvSpPr>
        <p:spPr>
          <a:xfrm>
            <a:off x="2501875" y="4246500"/>
            <a:ext cx="685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PT Serif"/>
                <a:ea typeface="PT Serif"/>
                <a:cs typeface="PT Serif"/>
                <a:sym typeface="PT Serif"/>
              </a:rPr>
              <a:t>Through lines: Billboard, Influencer Partnerships</a:t>
            </a:r>
            <a:endParaRPr>
              <a:solidFill>
                <a:schemeClr val="accent1"/>
              </a:solidFill>
              <a:latin typeface="PT Serif"/>
              <a:ea typeface="PT Serif"/>
              <a:cs typeface="PT Serif"/>
              <a:sym typeface="PT Serif"/>
            </a:endParaRPr>
          </a:p>
        </p:txBody>
      </p:sp>
      <p:sp>
        <p:nvSpPr>
          <p:cNvPr id="194" name="Google Shape;194;p33"/>
          <p:cNvSpPr txBox="1"/>
          <p:nvPr/>
        </p:nvSpPr>
        <p:spPr>
          <a:xfrm>
            <a:off x="573850" y="3656650"/>
            <a:ext cx="80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5A6BD"/>
                </a:solidFill>
                <a:latin typeface="PT Serif"/>
                <a:ea typeface="PT Serif"/>
                <a:cs typeface="PT Serif"/>
                <a:sym typeface="PT Serif"/>
              </a:rPr>
              <a:t>5/1/23</a:t>
            </a:r>
            <a:endParaRPr>
              <a:solidFill>
                <a:srgbClr val="D5A6BD"/>
              </a:solidFill>
              <a:latin typeface="PT Serif"/>
              <a:ea typeface="PT Serif"/>
              <a:cs typeface="PT Serif"/>
              <a:sym typeface="PT Serif"/>
            </a:endParaRPr>
          </a:p>
        </p:txBody>
      </p:sp>
      <p:sp>
        <p:nvSpPr>
          <p:cNvPr id="195" name="Google Shape;195;p33"/>
          <p:cNvSpPr txBox="1"/>
          <p:nvPr/>
        </p:nvSpPr>
        <p:spPr>
          <a:xfrm>
            <a:off x="7685925" y="3564075"/>
            <a:ext cx="9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5A6BD"/>
                </a:solidFill>
                <a:latin typeface="PT Serif"/>
                <a:ea typeface="PT Serif"/>
                <a:cs typeface="PT Serif"/>
                <a:sym typeface="PT Serif"/>
              </a:rPr>
              <a:t>6/18/32</a:t>
            </a:r>
            <a:endParaRPr>
              <a:solidFill>
                <a:srgbClr val="D5A6BD"/>
              </a:solidFill>
              <a:latin typeface="PT Serif"/>
              <a:ea typeface="PT Serif"/>
              <a:cs typeface="PT Serif"/>
              <a:sym typeface="PT Serif"/>
            </a:endParaRPr>
          </a:p>
        </p:txBody>
      </p:sp>
      <p:sp>
        <p:nvSpPr>
          <p:cNvPr id="196" name="Google Shape;196;p33"/>
          <p:cNvSpPr txBox="1"/>
          <p:nvPr/>
        </p:nvSpPr>
        <p:spPr>
          <a:xfrm>
            <a:off x="1874975" y="3427600"/>
            <a:ext cx="101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T Serif"/>
                <a:ea typeface="PT Serif"/>
                <a:cs typeface="PT Serif"/>
                <a:sym typeface="PT Serif"/>
              </a:rPr>
              <a:t>5/5</a:t>
            </a:r>
            <a:endParaRPr>
              <a:latin typeface="PT Serif"/>
              <a:ea typeface="PT Serif"/>
              <a:cs typeface="PT Serif"/>
              <a:sym typeface="PT Serif"/>
            </a:endParaRPr>
          </a:p>
        </p:txBody>
      </p:sp>
      <p:sp>
        <p:nvSpPr>
          <p:cNvPr id="197" name="Google Shape;197;p33"/>
          <p:cNvSpPr txBox="1"/>
          <p:nvPr/>
        </p:nvSpPr>
        <p:spPr>
          <a:xfrm>
            <a:off x="4376800" y="3392375"/>
            <a:ext cx="801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T Serif"/>
                <a:ea typeface="PT Serif"/>
                <a:cs typeface="PT Serif"/>
                <a:sym typeface="PT Serif"/>
              </a:rPr>
              <a:t>5/20</a:t>
            </a:r>
            <a:endParaRPr>
              <a:latin typeface="PT Serif"/>
              <a:ea typeface="PT Serif"/>
              <a:cs typeface="PT Serif"/>
              <a:sym typeface="PT Serif"/>
            </a:endParaRPr>
          </a:p>
        </p:txBody>
      </p:sp>
      <p:sp>
        <p:nvSpPr>
          <p:cNvPr id="198" name="Google Shape;198;p33"/>
          <p:cNvSpPr txBox="1"/>
          <p:nvPr/>
        </p:nvSpPr>
        <p:spPr>
          <a:xfrm>
            <a:off x="6570300" y="3357125"/>
            <a:ext cx="101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T Serif"/>
                <a:ea typeface="PT Serif"/>
                <a:cs typeface="PT Serif"/>
                <a:sym typeface="PT Serif"/>
              </a:rPr>
              <a:t>6/10</a:t>
            </a:r>
            <a:endParaRPr>
              <a:latin typeface="PT Serif"/>
              <a:ea typeface="PT Serif"/>
              <a:cs typeface="PT Serif"/>
              <a:sym typeface="PT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idx="1" type="body"/>
          </p:nvPr>
        </p:nvSpPr>
        <p:spPr>
          <a:xfrm>
            <a:off x="1251600" y="1038000"/>
            <a:ext cx="6640800" cy="30675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4000"/>
              <a:t>THANK YOU.</a:t>
            </a:r>
            <a:endParaRPr sz="4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Citations</a:t>
            </a:r>
            <a:endParaRPr/>
          </a:p>
        </p:txBody>
      </p:sp>
      <p:sp>
        <p:nvSpPr>
          <p:cNvPr id="209" name="Google Shape;209;p35"/>
          <p:cNvSpPr txBox="1"/>
          <p:nvPr>
            <p:ph idx="1" type="body"/>
          </p:nvPr>
        </p:nvSpPr>
        <p:spPr>
          <a:xfrm>
            <a:off x="388950" y="1272975"/>
            <a:ext cx="8366100" cy="30675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200">
                <a:highlight>
                  <a:srgbClr val="FFFFFF"/>
                </a:highlight>
                <a:latin typeface="Arial"/>
                <a:ea typeface="Arial"/>
                <a:cs typeface="Arial"/>
                <a:sym typeface="Arial"/>
              </a:rPr>
              <a:t>Chanel. “Chanel Official Website: Fashion, Fragrance, Beauty, Watches, Fine Jewelry.” </a:t>
            </a:r>
            <a:r>
              <a:rPr i="1" lang="en" sz="1200">
                <a:highlight>
                  <a:srgbClr val="FFFFFF"/>
                </a:highlight>
                <a:latin typeface="Arial"/>
                <a:ea typeface="Arial"/>
                <a:cs typeface="Arial"/>
                <a:sym typeface="Arial"/>
              </a:rPr>
              <a:t>CHANEL</a:t>
            </a:r>
            <a:r>
              <a:rPr lang="en" sz="1200">
                <a:highlight>
                  <a:srgbClr val="FFFFFF"/>
                </a:highlight>
                <a:latin typeface="Arial"/>
                <a:ea typeface="Arial"/>
                <a:cs typeface="Arial"/>
                <a:sym typeface="Arial"/>
              </a:rPr>
              <a:t>,   https://www.chanel.com/us/.</a:t>
            </a:r>
            <a:endParaRPr sz="1200">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200">
                <a:highlight>
                  <a:srgbClr val="FFFFFF"/>
                </a:highlight>
                <a:latin typeface="Arial"/>
                <a:ea typeface="Arial"/>
                <a:cs typeface="Arial"/>
                <a:sym typeface="Arial"/>
              </a:rPr>
              <a:t>Guilbault, Laure. “Inside Chanel's Digital Strategy.” </a:t>
            </a:r>
            <a:r>
              <a:rPr i="1" lang="en" sz="1200">
                <a:highlight>
                  <a:srgbClr val="FFFFFF"/>
                </a:highlight>
                <a:latin typeface="Arial"/>
                <a:ea typeface="Arial"/>
                <a:cs typeface="Arial"/>
                <a:sym typeface="Arial"/>
              </a:rPr>
              <a:t>Vogue Business</a:t>
            </a:r>
            <a:r>
              <a:rPr lang="en" sz="1200">
                <a:highlight>
                  <a:srgbClr val="FFFFFF"/>
                </a:highlight>
                <a:latin typeface="Arial"/>
                <a:ea typeface="Arial"/>
                <a:cs typeface="Arial"/>
                <a:sym typeface="Arial"/>
              </a:rPr>
              <a:t>, 22 Feb. 2021, https:// www.voguebusiness.com/companies/inside-chanels-digital-strategy.</a:t>
            </a:r>
            <a:endParaRPr sz="1200">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200">
                <a:highlight>
                  <a:srgbClr val="FFFFFF"/>
                </a:highlight>
                <a:latin typeface="Arial"/>
                <a:ea typeface="Arial"/>
                <a:cs typeface="Arial"/>
                <a:sym typeface="Arial"/>
              </a:rPr>
              <a:t>Hoang, Limei. “Hermès Online Channels Are Booming. Luxury Brands Should Take Note.” </a:t>
            </a:r>
            <a:r>
              <a:rPr i="1" lang="en" sz="1200">
                <a:highlight>
                  <a:srgbClr val="FFFFFF"/>
                </a:highlight>
                <a:latin typeface="Arial"/>
                <a:ea typeface="Arial"/>
                <a:cs typeface="Arial"/>
                <a:sym typeface="Arial"/>
              </a:rPr>
              <a:t>Luxury Society - Shaping the Future of Luxury</a:t>
            </a:r>
            <a:r>
              <a:rPr lang="en" sz="1200">
                <a:highlight>
                  <a:srgbClr val="FFFFFF"/>
                </a:highlight>
                <a:latin typeface="Arial"/>
                <a:ea typeface="Arial"/>
                <a:cs typeface="Arial"/>
                <a:sym typeface="Arial"/>
              </a:rPr>
              <a:t>, 25 Aug. 2022, https:// www.luxurysociety.com/en/articles/2020/08/hermes-online-ecommerce-strategy.</a:t>
            </a:r>
            <a:endParaRPr sz="1200">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200">
                <a:highlight>
                  <a:srgbClr val="FFFFFF"/>
                </a:highlight>
                <a:latin typeface="Arial"/>
                <a:ea typeface="Arial"/>
                <a:cs typeface="Arial"/>
                <a:sym typeface="Arial"/>
              </a:rPr>
              <a:t>Industries, Written by440. “Hermes vs Chanel Case Study – Which Bags Are Worth Investing in Right Now?” </a:t>
            </a:r>
            <a:r>
              <a:rPr i="1" lang="en" sz="1200">
                <a:highlight>
                  <a:srgbClr val="FFFFFF"/>
                </a:highlight>
                <a:latin typeface="Arial"/>
                <a:ea typeface="Arial"/>
                <a:cs typeface="Arial"/>
                <a:sym typeface="Arial"/>
              </a:rPr>
              <a:t>440 Industries – Training For Creative Rockstars</a:t>
            </a:r>
            <a:r>
              <a:rPr lang="en" sz="1200">
                <a:highlight>
                  <a:srgbClr val="FFFFFF"/>
                </a:highlight>
                <a:latin typeface="Arial"/>
                <a:ea typeface="Arial"/>
                <a:cs typeface="Arial"/>
                <a:sym typeface="Arial"/>
              </a:rPr>
              <a:t>, 23 Sept. 2021, https:// 440industries.com/hermes-vs-chanel-case-study-which-bags-are-worth-investing-in- right-now/.</a:t>
            </a:r>
            <a:endParaRPr sz="1200">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200">
                <a:highlight>
                  <a:srgbClr val="FFFFFF"/>
                </a:highlight>
                <a:latin typeface="Arial"/>
                <a:ea typeface="Arial"/>
                <a:cs typeface="Arial"/>
                <a:sym typeface="Arial"/>
              </a:rPr>
              <a:t>Ni, Yang. “The Brand Analysis of Chanel - Francis Academic Press.” </a:t>
            </a:r>
            <a:r>
              <a:rPr i="1" lang="en" sz="1200">
                <a:highlight>
                  <a:srgbClr val="FFFFFF"/>
                </a:highlight>
                <a:latin typeface="Arial"/>
                <a:ea typeface="Arial"/>
                <a:cs typeface="Arial"/>
                <a:sym typeface="Arial"/>
              </a:rPr>
              <a:t>Francispress.com</a:t>
            </a:r>
            <a:r>
              <a:rPr lang="en" sz="1200">
                <a:highlight>
                  <a:srgbClr val="FFFFFF"/>
                </a:highlight>
                <a:latin typeface="Arial"/>
                <a:ea typeface="Arial"/>
                <a:cs typeface="Arial"/>
                <a:sym typeface="Arial"/>
              </a:rPr>
              <a:t>, https:// francis-press.com/uploads/papers/ KZLzoC86240TrOyMFsmiDnfoYsXacsXhy6Qknd5M.pdf.</a:t>
            </a:r>
            <a:endParaRPr sz="1200">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200">
                <a:highlight>
                  <a:srgbClr val="FFFFFF"/>
                </a:highlight>
                <a:latin typeface="Arial"/>
                <a:ea typeface="Arial"/>
                <a:cs typeface="Arial"/>
                <a:sym typeface="Arial"/>
              </a:rPr>
              <a:t>Song, Vivian. “The French Icon Who Revolutionized Women's Clothes.” </a:t>
            </a:r>
            <a:r>
              <a:rPr i="1" lang="en" sz="1200">
                <a:highlight>
                  <a:srgbClr val="FFFFFF"/>
                </a:highlight>
                <a:latin typeface="Arial"/>
                <a:ea typeface="Arial"/>
                <a:cs typeface="Arial"/>
                <a:sym typeface="Arial"/>
              </a:rPr>
              <a:t>BBC Culture</a:t>
            </a:r>
            <a:r>
              <a:rPr lang="en" sz="1200">
                <a:highlight>
                  <a:srgbClr val="FFFFFF"/>
                </a:highlight>
                <a:latin typeface="Arial"/>
                <a:ea typeface="Arial"/>
                <a:cs typeface="Arial"/>
                <a:sym typeface="Arial"/>
              </a:rPr>
              <a:t>, BBC, 1 Feb. 2021, https://www.bbc.com/culture/article/20210201-the-french-icon-who- revolutionised-womens-clothes.</a:t>
            </a:r>
            <a:endParaRPr sz="1200">
              <a:highlight>
                <a:srgbClr val="FFFFFF"/>
              </a:highlight>
              <a:latin typeface="Arial"/>
              <a:ea typeface="Arial"/>
              <a:cs typeface="Arial"/>
              <a:sym typeface="Arial"/>
            </a:endParaRPr>
          </a:p>
          <a:p>
            <a:pPr indent="0" lvl="0" marL="0" rtl="0" algn="l">
              <a:spcBef>
                <a:spcPts val="1200"/>
              </a:spcBef>
              <a:spcAft>
                <a:spcPts val="0"/>
              </a:spcAft>
              <a:buNone/>
            </a:pPr>
            <a:r>
              <a:t/>
            </a:r>
            <a:endParaRPr sz="1600">
              <a:highlight>
                <a:srgbClr val="F3F3F3"/>
              </a:highlight>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Brand Research</a:t>
            </a:r>
            <a:endParaRPr/>
          </a:p>
          <a:p>
            <a:pPr indent="0" lvl="0" marL="0" rtl="0" algn="ctr">
              <a:spcBef>
                <a:spcPts val="0"/>
              </a:spcBef>
              <a:spcAft>
                <a:spcPts val="0"/>
              </a:spcAft>
              <a:buNone/>
            </a:pPr>
            <a:r>
              <a:rPr lang="en"/>
              <a:t>History</a:t>
            </a:r>
            <a:endParaRPr/>
          </a:p>
        </p:txBody>
      </p:sp>
      <p:sp>
        <p:nvSpPr>
          <p:cNvPr id="62" name="Google Shape;62;p14"/>
          <p:cNvSpPr txBox="1"/>
          <p:nvPr>
            <p:ph idx="1" type="body"/>
          </p:nvPr>
        </p:nvSpPr>
        <p:spPr>
          <a:xfrm>
            <a:off x="1251600" y="1272975"/>
            <a:ext cx="6640800" cy="3067500"/>
          </a:xfrm>
          <a:prstGeom prst="rect">
            <a:avLst/>
          </a:prstGeom>
        </p:spPr>
        <p:txBody>
          <a:bodyPr anchorCtr="0" anchor="ctr" bIns="91425" lIns="91425" spcFirstLastPara="1" rIns="91425" wrap="square" tIns="91425">
            <a:noAutofit/>
          </a:bodyPr>
          <a:lstStyle/>
          <a:p>
            <a:pPr indent="-311150" lvl="0" marL="457200" rtl="0" algn="l">
              <a:lnSpc>
                <a:spcPct val="115000"/>
              </a:lnSpc>
              <a:spcBef>
                <a:spcPts val="1200"/>
              </a:spcBef>
              <a:spcAft>
                <a:spcPts val="0"/>
              </a:spcAft>
              <a:buSzPts val="1300"/>
              <a:buChar char="▣"/>
            </a:pPr>
            <a:r>
              <a:rPr lang="en" sz="1300">
                <a:highlight>
                  <a:srgbClr val="FFFFFF"/>
                </a:highlight>
              </a:rPr>
              <a:t>Chanel, a french luxury fashion and merchandise atelier, was founded by Gabrielle “Coco” Chanel in 1910 </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Chanel started as a hat retailer, but now features various products online and on-location such as clothing, handbags, shoes, jewelry, watches, eyewear, fragrance, makeup, and skincare</a:t>
            </a:r>
            <a:endParaRPr sz="1300">
              <a:highlight>
                <a:srgbClr val="FFFFFF"/>
              </a:highlight>
            </a:endParaRPr>
          </a:p>
          <a:p>
            <a:pPr indent="-311150" lvl="0" marL="457200" rtl="0" algn="l">
              <a:lnSpc>
                <a:spcPct val="115000"/>
              </a:lnSpc>
              <a:spcBef>
                <a:spcPts val="0"/>
              </a:spcBef>
              <a:spcAft>
                <a:spcPts val="0"/>
              </a:spcAft>
              <a:buSzPts val="1300"/>
              <a:buChar char="▣"/>
            </a:pPr>
            <a:r>
              <a:rPr lang="en" sz="1300"/>
              <a:t>Chanel fashion went into American consciousness when Coco designed the costumes for films Tonight or Never (1931) and The Greeks Had a Word for Them (1932)</a:t>
            </a:r>
            <a:endParaRPr sz="1300"/>
          </a:p>
          <a:p>
            <a:pPr indent="-311150" lvl="0" marL="457200" rtl="0" algn="l">
              <a:lnSpc>
                <a:spcPct val="115000"/>
              </a:lnSpc>
              <a:spcBef>
                <a:spcPts val="0"/>
              </a:spcBef>
              <a:spcAft>
                <a:spcPts val="0"/>
              </a:spcAft>
              <a:buSzPts val="1300"/>
              <a:buChar char="▣"/>
            </a:pPr>
            <a:r>
              <a:rPr lang="en" sz="1300"/>
              <a:t>The invention of the “Little Black Dress” and women’s collarless jackets are credited to Chanel</a:t>
            </a:r>
            <a:endParaRPr sz="1300"/>
          </a:p>
          <a:p>
            <a:pPr indent="0" lvl="0" marL="0" rtl="0" algn="l">
              <a:lnSpc>
                <a:spcPct val="115000"/>
              </a:lnSpc>
              <a:spcBef>
                <a:spcPts val="1200"/>
              </a:spcBef>
              <a:spcAft>
                <a:spcPts val="0"/>
              </a:spcAft>
              <a:buNone/>
            </a:pPr>
            <a:r>
              <a:t/>
            </a:r>
            <a:endParaRPr sz="1300">
              <a:highlight>
                <a:srgbClr val="FFFFFF"/>
              </a:highlight>
            </a:endParaRPr>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Brand Identity</a:t>
            </a:r>
            <a:endParaRPr/>
          </a:p>
        </p:txBody>
      </p:sp>
      <p:sp>
        <p:nvSpPr>
          <p:cNvPr id="68" name="Google Shape;68;p15"/>
          <p:cNvSpPr txBox="1"/>
          <p:nvPr>
            <p:ph idx="1" type="body"/>
          </p:nvPr>
        </p:nvSpPr>
        <p:spPr>
          <a:xfrm>
            <a:off x="1251600" y="885250"/>
            <a:ext cx="6640800" cy="3067500"/>
          </a:xfrm>
          <a:prstGeom prst="rect">
            <a:avLst/>
          </a:prstGeom>
        </p:spPr>
        <p:txBody>
          <a:bodyPr anchorCtr="0" anchor="ctr" bIns="91425" lIns="91425" spcFirstLastPara="1" rIns="91425" wrap="square" tIns="91425">
            <a:noAutofit/>
          </a:bodyPr>
          <a:lstStyle/>
          <a:p>
            <a:pPr indent="-311150" lvl="0" marL="457200" rtl="0" algn="l">
              <a:lnSpc>
                <a:spcPct val="115000"/>
              </a:lnSpc>
              <a:spcBef>
                <a:spcPts val="1200"/>
              </a:spcBef>
              <a:spcAft>
                <a:spcPts val="0"/>
              </a:spcAft>
              <a:buSzPts val="1300"/>
              <a:buChar char="▣"/>
            </a:pPr>
            <a:r>
              <a:rPr lang="en" sz="1300"/>
              <a:t>Mission Statement: "To be the Ultimate House of Luxury, defining </a:t>
            </a:r>
            <a:r>
              <a:rPr lang="en" sz="1300">
                <a:highlight>
                  <a:schemeClr val="lt1"/>
                </a:highlight>
              </a:rPr>
              <a:t>style and creating desire, now and forever" (Chanel)</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Chanel creates an iconic image of an everyday woman that values luxury, style, and desire </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Branding an identity of now and forever timeless couture </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The concept of </a:t>
            </a:r>
            <a:r>
              <a:rPr lang="en" sz="1300">
                <a:highlight>
                  <a:srgbClr val="FFFFFF"/>
                </a:highlight>
              </a:rPr>
              <a:t>timeless</a:t>
            </a:r>
            <a:r>
              <a:rPr lang="en" sz="1300">
                <a:highlight>
                  <a:srgbClr val="FFFFFF"/>
                </a:highlight>
              </a:rPr>
              <a:t> clothing and fashion preservation continues this mission of ageless pieces to keep for generations </a:t>
            </a:r>
            <a:endParaRPr sz="1300">
              <a:highlight>
                <a:srgbClr val="FFFFFF"/>
              </a:highlight>
            </a:endParaRPr>
          </a:p>
          <a:p>
            <a:pPr indent="0" lvl="0" marL="457200" rtl="0" algn="l">
              <a:lnSpc>
                <a:spcPct val="115000"/>
              </a:lnSpc>
              <a:spcBef>
                <a:spcPts val="1200"/>
              </a:spcBef>
              <a:spcAft>
                <a:spcPts val="0"/>
              </a:spcAft>
              <a:buNone/>
            </a:pPr>
            <a:r>
              <a:t/>
            </a:r>
            <a:endParaRPr sz="1300">
              <a:highlight>
                <a:srgbClr val="FFFFFF"/>
              </a:highlight>
            </a:endParaRPr>
          </a:p>
          <a:p>
            <a:pPr indent="0" lvl="0" marL="0" rtl="0" algn="l">
              <a:spcBef>
                <a:spcPts val="12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Brand Analysis </a:t>
            </a:r>
            <a:endParaRPr/>
          </a:p>
          <a:p>
            <a:pPr indent="0" lvl="0" marL="0" rtl="0" algn="ctr">
              <a:spcBef>
                <a:spcPts val="0"/>
              </a:spcBef>
              <a:spcAft>
                <a:spcPts val="0"/>
              </a:spcAft>
              <a:buNone/>
            </a:pPr>
            <a:r>
              <a:rPr lang="en"/>
              <a:t>Recent History</a:t>
            </a:r>
            <a:endParaRPr/>
          </a:p>
        </p:txBody>
      </p:sp>
      <p:sp>
        <p:nvSpPr>
          <p:cNvPr id="74" name="Google Shape;74;p16"/>
          <p:cNvSpPr txBox="1"/>
          <p:nvPr>
            <p:ph idx="1" type="body"/>
          </p:nvPr>
        </p:nvSpPr>
        <p:spPr>
          <a:xfrm>
            <a:off x="1251600" y="1272975"/>
            <a:ext cx="6640800" cy="1192200"/>
          </a:xfrm>
          <a:prstGeom prst="rect">
            <a:avLst/>
          </a:prstGeom>
        </p:spPr>
        <p:txBody>
          <a:bodyPr anchorCtr="0" anchor="ctr" bIns="91425" lIns="91425" spcFirstLastPara="1" rIns="91425" wrap="square" tIns="91425">
            <a:noAutofit/>
          </a:bodyPr>
          <a:lstStyle/>
          <a:p>
            <a:pPr indent="-311150" lvl="0" marL="457200" rtl="0" algn="l">
              <a:lnSpc>
                <a:spcPct val="115000"/>
              </a:lnSpc>
              <a:spcBef>
                <a:spcPts val="1200"/>
              </a:spcBef>
              <a:spcAft>
                <a:spcPts val="0"/>
              </a:spcAft>
              <a:buSzPts val="1300"/>
              <a:buChar char="▣"/>
            </a:pPr>
            <a:r>
              <a:rPr lang="en" sz="1300"/>
              <a:t>Chanel’s most iconic items: CHANEL N°5 PERFUME, The Classic Handbag, tweed suiting, and elegant pearl necklaces </a:t>
            </a:r>
            <a:endParaRPr sz="1300"/>
          </a:p>
          <a:p>
            <a:pPr indent="-311150" lvl="0" marL="457200" rtl="0" algn="l">
              <a:lnSpc>
                <a:spcPct val="115000"/>
              </a:lnSpc>
              <a:spcBef>
                <a:spcPts val="0"/>
              </a:spcBef>
              <a:spcAft>
                <a:spcPts val="0"/>
              </a:spcAft>
              <a:buSzPts val="1300"/>
              <a:buChar char="▣"/>
            </a:pPr>
            <a:r>
              <a:rPr lang="en" sz="1300"/>
              <a:t>In 1983, fashion icon Karl Lagerfeld became the </a:t>
            </a:r>
            <a:r>
              <a:rPr lang="en" sz="1300"/>
              <a:t>Artistic</a:t>
            </a:r>
            <a:r>
              <a:rPr lang="en" sz="1300"/>
              <a:t> Director of the house</a:t>
            </a:r>
            <a:endParaRPr sz="1300"/>
          </a:p>
          <a:p>
            <a:pPr indent="-311150" lvl="0" marL="457200" rtl="0" algn="l">
              <a:lnSpc>
                <a:spcPct val="115000"/>
              </a:lnSpc>
              <a:spcBef>
                <a:spcPts val="0"/>
              </a:spcBef>
              <a:spcAft>
                <a:spcPts val="0"/>
              </a:spcAft>
              <a:buSzPts val="1300"/>
              <a:buChar char="▣"/>
            </a:pPr>
            <a:r>
              <a:rPr lang="en" sz="1300">
                <a:highlight>
                  <a:srgbClr val="FFFFFF"/>
                </a:highlight>
              </a:rPr>
              <a:t>Connection to celebrities like Jackie Kennedy, Marilyn Monroe, Keira Knightley, Nicole Kidman, and Kristen Stewart</a:t>
            </a:r>
            <a:endParaRPr sz="1300">
              <a:highlight>
                <a:srgbClr val="FFFFFF"/>
              </a:highlight>
            </a:endParaRPr>
          </a:p>
        </p:txBody>
      </p:sp>
      <p:sp>
        <p:nvSpPr>
          <p:cNvPr id="75" name="Google Shape;75;p16"/>
          <p:cNvSpPr txBox="1"/>
          <p:nvPr/>
        </p:nvSpPr>
        <p:spPr>
          <a:xfrm>
            <a:off x="620375" y="2801050"/>
            <a:ext cx="7872300" cy="260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600">
                <a:solidFill>
                  <a:schemeClr val="dk1"/>
                </a:solidFill>
                <a:highlight>
                  <a:schemeClr val="lt2"/>
                </a:highlight>
                <a:latin typeface="Playfair Display"/>
                <a:ea typeface="Playfair Display"/>
                <a:cs typeface="Playfair Display"/>
                <a:sym typeface="Playfair Display"/>
              </a:rPr>
              <a:t>Associations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300">
                <a:solidFill>
                  <a:schemeClr val="dk1"/>
                </a:solidFill>
                <a:highlight>
                  <a:srgbClr val="FFFFFF"/>
                </a:highlight>
                <a:latin typeface="PT Serif"/>
                <a:ea typeface="PT Serif"/>
                <a:cs typeface="PT Serif"/>
                <a:sym typeface="PT Serif"/>
              </a:rPr>
              <a:t>Chanel branding and symbol is associated with ideals of wealth, luxury, and class, which can be seen in their mission statement and their slogan, "To be irreplaceable, one must be different." Chanel's vision conceptualizes the embodiment of women being elegant and classy while still standing out through timeless pieces of clothing and handbags.</a:t>
            </a:r>
            <a:endParaRPr sz="1300">
              <a:solidFill>
                <a:schemeClr val="dk1"/>
              </a:solidFill>
              <a:highlight>
                <a:srgbClr val="FFFFFF"/>
              </a:highlight>
              <a:latin typeface="PT Serif"/>
              <a:ea typeface="PT Serif"/>
              <a:cs typeface="PT Serif"/>
              <a:sym typeface="PT Serif"/>
            </a:endParaRPr>
          </a:p>
          <a:p>
            <a:pPr indent="0" lvl="0" marL="0" rtl="0" algn="l">
              <a:lnSpc>
                <a:spcPct val="115000"/>
              </a:lnSpc>
              <a:spcBef>
                <a:spcPts val="1200"/>
              </a:spcBef>
              <a:spcAft>
                <a:spcPts val="0"/>
              </a:spcAft>
              <a:buNone/>
            </a:pPr>
            <a:r>
              <a:t/>
            </a:r>
            <a:endParaRPr sz="1200">
              <a:solidFill>
                <a:schemeClr val="dk1"/>
              </a:solidFill>
              <a:highlight>
                <a:srgbClr val="FFFFFF"/>
              </a:highlight>
            </a:endParaRPr>
          </a:p>
          <a:p>
            <a:pPr indent="0" lvl="0" marL="0" rtl="0" algn="l">
              <a:lnSpc>
                <a:spcPct val="115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a:latin typeface="PT Serif"/>
              <a:ea typeface="PT Serif"/>
              <a:cs typeface="PT Serif"/>
              <a:sym typeface="PT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Competitive</a:t>
            </a:r>
            <a:r>
              <a:rPr lang="en"/>
              <a:t> Analysis</a:t>
            </a:r>
            <a:endParaRPr/>
          </a:p>
        </p:txBody>
      </p:sp>
      <p:pic>
        <p:nvPicPr>
          <p:cNvPr id="81" name="Google Shape;81;p17"/>
          <p:cNvPicPr preferRelativeResize="0"/>
          <p:nvPr/>
        </p:nvPicPr>
        <p:blipFill>
          <a:blip r:embed="rId3">
            <a:alphaModFix/>
          </a:blip>
          <a:stretch>
            <a:fillRect/>
          </a:stretch>
        </p:blipFill>
        <p:spPr>
          <a:xfrm>
            <a:off x="323850" y="917556"/>
            <a:ext cx="3825252" cy="2138294"/>
          </a:xfrm>
          <a:prstGeom prst="rect">
            <a:avLst/>
          </a:prstGeom>
          <a:noFill/>
          <a:ln>
            <a:noFill/>
          </a:ln>
        </p:spPr>
      </p:pic>
      <p:sp>
        <p:nvSpPr>
          <p:cNvPr id="82" name="Google Shape;82;p17"/>
          <p:cNvSpPr txBox="1"/>
          <p:nvPr/>
        </p:nvSpPr>
        <p:spPr>
          <a:xfrm>
            <a:off x="4393738" y="957975"/>
            <a:ext cx="4286400" cy="136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PT Serif"/>
              <a:buChar char="●"/>
            </a:pPr>
            <a:r>
              <a:rPr lang="en" sz="1100">
                <a:latin typeface="PT Serif"/>
                <a:ea typeface="PT Serif"/>
                <a:cs typeface="PT Serif"/>
                <a:sym typeface="PT Serif"/>
              </a:rPr>
              <a:t>Luxury Market – </a:t>
            </a:r>
            <a:r>
              <a:rPr lang="en" sz="1100">
                <a:solidFill>
                  <a:schemeClr val="dk1"/>
                </a:solidFill>
                <a:highlight>
                  <a:srgbClr val="FFFFFF"/>
                </a:highlight>
                <a:latin typeface="PT Serif"/>
                <a:ea typeface="PT Serif"/>
                <a:cs typeface="PT Serif"/>
                <a:sym typeface="PT Serif"/>
              </a:rPr>
              <a:t>one of the two highest quality houses: Hermes and Chanel, the more affordable option within the highest-quality market</a:t>
            </a:r>
            <a:endParaRPr sz="1100">
              <a:solidFill>
                <a:schemeClr val="dk1"/>
              </a:solidFill>
              <a:highlight>
                <a:srgbClr val="FFFFFF"/>
              </a:highlight>
              <a:latin typeface="PT Serif"/>
              <a:ea typeface="PT Serif"/>
              <a:cs typeface="PT Serif"/>
              <a:sym typeface="PT Serif"/>
            </a:endParaRPr>
          </a:p>
          <a:p>
            <a:pPr indent="-298450" lvl="0" marL="457200" rtl="0" algn="l">
              <a:spcBef>
                <a:spcPts val="0"/>
              </a:spcBef>
              <a:spcAft>
                <a:spcPts val="0"/>
              </a:spcAft>
              <a:buSzPts val="1100"/>
              <a:buFont typeface="PT Serif"/>
              <a:buChar char="●"/>
            </a:pPr>
            <a:r>
              <a:rPr lang="en" sz="1100">
                <a:latin typeface="PT Serif"/>
                <a:ea typeface="PT Serif"/>
                <a:cs typeface="PT Serif"/>
                <a:sym typeface="PT Serif"/>
              </a:rPr>
              <a:t>The parameter “classic or trendy” represents the timelessness of </a:t>
            </a:r>
            <a:r>
              <a:rPr lang="en" sz="1100">
                <a:latin typeface="PT Serif"/>
                <a:ea typeface="PT Serif"/>
                <a:cs typeface="PT Serif"/>
                <a:sym typeface="PT Serif"/>
              </a:rPr>
              <a:t>the</a:t>
            </a:r>
            <a:r>
              <a:rPr lang="en" sz="1100">
                <a:latin typeface="PT Serif"/>
                <a:ea typeface="PT Serif"/>
                <a:cs typeface="PT Serif"/>
                <a:sym typeface="PT Serif"/>
              </a:rPr>
              <a:t> product </a:t>
            </a:r>
            <a:endParaRPr sz="1100">
              <a:latin typeface="PT Serif"/>
              <a:ea typeface="PT Serif"/>
              <a:cs typeface="PT Serif"/>
              <a:sym typeface="PT Serif"/>
            </a:endParaRPr>
          </a:p>
          <a:p>
            <a:pPr indent="-298450" lvl="0" marL="457200" rtl="0" algn="l">
              <a:spcBef>
                <a:spcPts val="0"/>
              </a:spcBef>
              <a:spcAft>
                <a:spcPts val="0"/>
              </a:spcAft>
              <a:buSzPts val="1100"/>
              <a:buFont typeface="PT Serif"/>
              <a:buChar char="●"/>
            </a:pPr>
            <a:r>
              <a:rPr lang="en" sz="1100">
                <a:latin typeface="PT Serif"/>
                <a:ea typeface="PT Serif"/>
                <a:cs typeface="PT Serif"/>
                <a:sym typeface="PT Serif"/>
              </a:rPr>
              <a:t>With the move towards more sustainable fashion, trend-less, classic items are becoming more important</a:t>
            </a:r>
            <a:endParaRPr sz="1100">
              <a:latin typeface="PT Serif"/>
              <a:ea typeface="PT Serif"/>
              <a:cs typeface="PT Serif"/>
              <a:sym typeface="PT Serif"/>
            </a:endParaRPr>
          </a:p>
        </p:txBody>
      </p:sp>
      <p:pic>
        <p:nvPicPr>
          <p:cNvPr id="83" name="Google Shape;83;p17"/>
          <p:cNvPicPr preferRelativeResize="0"/>
          <p:nvPr/>
        </p:nvPicPr>
        <p:blipFill rotWithShape="1">
          <a:blip r:embed="rId4">
            <a:alphaModFix/>
          </a:blip>
          <a:srcRect b="35819" l="28296" r="24817" t="0"/>
          <a:stretch/>
        </p:blipFill>
        <p:spPr>
          <a:xfrm>
            <a:off x="7081550" y="2327776"/>
            <a:ext cx="1204019" cy="2472776"/>
          </a:xfrm>
          <a:prstGeom prst="rect">
            <a:avLst/>
          </a:prstGeom>
          <a:noFill/>
          <a:ln>
            <a:noFill/>
          </a:ln>
        </p:spPr>
      </p:pic>
      <p:pic>
        <p:nvPicPr>
          <p:cNvPr id="84" name="Google Shape;84;p17"/>
          <p:cNvPicPr preferRelativeResize="0"/>
          <p:nvPr/>
        </p:nvPicPr>
        <p:blipFill rotWithShape="1">
          <a:blip r:embed="rId5">
            <a:alphaModFix/>
          </a:blip>
          <a:srcRect b="0" l="33391" r="20397" t="26648"/>
          <a:stretch/>
        </p:blipFill>
        <p:spPr>
          <a:xfrm>
            <a:off x="5808175" y="2327775"/>
            <a:ext cx="1038897" cy="2449101"/>
          </a:xfrm>
          <a:prstGeom prst="rect">
            <a:avLst/>
          </a:prstGeom>
          <a:noFill/>
          <a:ln>
            <a:noFill/>
          </a:ln>
        </p:spPr>
      </p:pic>
      <p:sp>
        <p:nvSpPr>
          <p:cNvPr id="85" name="Google Shape;85;p17"/>
          <p:cNvSpPr txBox="1"/>
          <p:nvPr/>
        </p:nvSpPr>
        <p:spPr>
          <a:xfrm>
            <a:off x="237975" y="3319300"/>
            <a:ext cx="4775700" cy="13083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PT Serif"/>
              <a:buChar char="●"/>
            </a:pPr>
            <a:r>
              <a:rPr lang="en" sz="1100">
                <a:latin typeface="PT Serif"/>
                <a:ea typeface="PT Serif"/>
                <a:cs typeface="PT Serif"/>
                <a:sym typeface="PT Serif"/>
              </a:rPr>
              <a:t>The classic Chanel look is connecting with consumers in a new way - Jackie Kennedy on the day her husband was assassinated vs. Olivia Rodrigo on her visit to the white house </a:t>
            </a:r>
            <a:endParaRPr sz="1100">
              <a:latin typeface="PT Serif"/>
              <a:ea typeface="PT Serif"/>
              <a:cs typeface="PT Serif"/>
              <a:sym typeface="PT Serif"/>
            </a:endParaRPr>
          </a:p>
          <a:p>
            <a:pPr indent="-298450" lvl="0" marL="457200" rtl="0" algn="l">
              <a:spcBef>
                <a:spcPts val="0"/>
              </a:spcBef>
              <a:spcAft>
                <a:spcPts val="0"/>
              </a:spcAft>
              <a:buSzPts val="1100"/>
              <a:buFont typeface="PT Serif"/>
              <a:buChar char="●"/>
            </a:pPr>
            <a:r>
              <a:rPr lang="en" sz="1100">
                <a:solidFill>
                  <a:schemeClr val="dk1"/>
                </a:solidFill>
                <a:highlight>
                  <a:schemeClr val="lt1"/>
                </a:highlight>
                <a:latin typeface="PT Serif"/>
                <a:ea typeface="PT Serif"/>
                <a:cs typeface="PT Serif"/>
                <a:sym typeface="PT Serif"/>
              </a:rPr>
              <a:t>Seared into the American conscious as an image of elegance. The idea of timeless glamour is synonymous with Chanel</a:t>
            </a:r>
            <a:endParaRPr sz="1100">
              <a:solidFill>
                <a:schemeClr val="dk1"/>
              </a:solidFill>
              <a:latin typeface="PT Serif"/>
              <a:ea typeface="PT Serif"/>
              <a:cs typeface="PT Serif"/>
              <a:sym typeface="PT Serif"/>
            </a:endParaRPr>
          </a:p>
          <a:p>
            <a:pPr indent="0" lvl="0" marL="457200" rtl="0" algn="l">
              <a:spcBef>
                <a:spcPts val="0"/>
              </a:spcBef>
              <a:spcAft>
                <a:spcPts val="0"/>
              </a:spcAft>
              <a:buNone/>
            </a:pPr>
            <a:r>
              <a:t/>
            </a:r>
            <a:endParaRPr sz="800">
              <a:solidFill>
                <a:schemeClr val="dk1"/>
              </a:solidFill>
              <a:highlight>
                <a:srgbClr val="FFFFFF"/>
              </a:highlight>
              <a:latin typeface="PT Serif"/>
              <a:ea typeface="PT Serif"/>
              <a:cs typeface="PT Serif"/>
              <a:sym typeface="PT Serif"/>
            </a:endParaRPr>
          </a:p>
          <a:p>
            <a:pPr indent="0" lvl="0" marL="0" rtl="0" algn="l">
              <a:spcBef>
                <a:spcPts val="0"/>
              </a:spcBef>
              <a:spcAft>
                <a:spcPts val="0"/>
              </a:spcAft>
              <a:buNone/>
            </a:pPr>
            <a:r>
              <a:t/>
            </a:r>
            <a:endParaRPr sz="1000">
              <a:latin typeface="PT Serif"/>
              <a:ea typeface="PT Serif"/>
              <a:cs typeface="PT Serif"/>
              <a:sym typeface="PT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Competitive</a:t>
            </a:r>
            <a:r>
              <a:rPr lang="en"/>
              <a:t> Analysis</a:t>
            </a:r>
            <a:endParaRPr/>
          </a:p>
        </p:txBody>
      </p:sp>
      <p:pic>
        <p:nvPicPr>
          <p:cNvPr id="91" name="Google Shape;91;p18"/>
          <p:cNvPicPr preferRelativeResize="0"/>
          <p:nvPr/>
        </p:nvPicPr>
        <p:blipFill>
          <a:blip r:embed="rId3">
            <a:alphaModFix/>
          </a:blip>
          <a:stretch>
            <a:fillRect/>
          </a:stretch>
        </p:blipFill>
        <p:spPr>
          <a:xfrm>
            <a:off x="309938" y="1388300"/>
            <a:ext cx="8524124" cy="325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Opportunity Analysis – First Thoughts</a:t>
            </a:r>
            <a:endParaRPr/>
          </a:p>
        </p:txBody>
      </p:sp>
      <p:sp>
        <p:nvSpPr>
          <p:cNvPr id="97" name="Google Shape;97;p19"/>
          <p:cNvSpPr txBox="1"/>
          <p:nvPr>
            <p:ph idx="1" type="body"/>
          </p:nvPr>
        </p:nvSpPr>
        <p:spPr>
          <a:xfrm>
            <a:off x="1251600" y="1050900"/>
            <a:ext cx="6640800" cy="22788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1600"/>
              <a:t>While Chanel occupies its place as the less expensive version of the highest </a:t>
            </a:r>
            <a:r>
              <a:rPr b="1" lang="en" sz="1600"/>
              <a:t>quality</a:t>
            </a:r>
            <a:r>
              <a:rPr b="1" lang="en" sz="1600"/>
              <a:t> pieces on the market, we thought:</a:t>
            </a:r>
            <a:endParaRPr b="1" sz="1600"/>
          </a:p>
          <a:p>
            <a:pPr indent="-311150" lvl="0" marL="457200" rtl="0" algn="l">
              <a:spcBef>
                <a:spcPts val="600"/>
              </a:spcBef>
              <a:spcAft>
                <a:spcPts val="0"/>
              </a:spcAft>
              <a:buSzPts val="1300"/>
              <a:buChar char="▣"/>
            </a:pPr>
            <a:r>
              <a:rPr lang="en" sz="1300"/>
              <a:t>We saw an opportunity to break into the GEN Z market by focusing on the </a:t>
            </a:r>
            <a:r>
              <a:rPr lang="en" sz="1300"/>
              <a:t>classic fashion’s connection with vintage/sustainable clothing</a:t>
            </a:r>
            <a:endParaRPr sz="1300"/>
          </a:p>
          <a:p>
            <a:pPr indent="-311150" lvl="0" marL="457200" rtl="0" algn="l">
              <a:spcBef>
                <a:spcPts val="0"/>
              </a:spcBef>
              <a:spcAft>
                <a:spcPts val="0"/>
              </a:spcAft>
              <a:buSzPts val="1300"/>
              <a:buChar char="▣"/>
            </a:pPr>
            <a:r>
              <a:rPr lang="en" sz="1300">
                <a:highlight>
                  <a:srgbClr val="FFFFFF"/>
                </a:highlight>
              </a:rPr>
              <a:t>Chanel has made the purchasing of clothing and their iconic handbags a strictly in-person experience, with no plans to change that any time soon – opportunity to break our in online retail</a:t>
            </a:r>
            <a:endParaRPr sz="1300">
              <a:highlight>
                <a:srgbClr val="FFFFFF"/>
              </a:highlight>
            </a:endParaRPr>
          </a:p>
          <a:p>
            <a:pPr indent="-311150" lvl="0" marL="457200" rtl="0" algn="l">
              <a:spcBef>
                <a:spcPts val="0"/>
              </a:spcBef>
              <a:spcAft>
                <a:spcPts val="0"/>
              </a:spcAft>
              <a:buSzPts val="1300"/>
              <a:buChar char="▣"/>
            </a:pPr>
            <a:r>
              <a:rPr lang="en" sz="1300">
                <a:highlight>
                  <a:srgbClr val="FFFFFF"/>
                </a:highlight>
              </a:rPr>
              <a:t>Societal shift toward buying less but better quality clothing to be more environmentally friendly – Chanel will last if you are willing to invest </a:t>
            </a:r>
            <a:endParaRPr sz="1300">
              <a:highlight>
                <a:srgbClr val="FFFFFF"/>
              </a:highlight>
            </a:endParaRPr>
          </a:p>
          <a:p>
            <a:pPr indent="0" lvl="0" marL="457200" rtl="0" algn="l">
              <a:spcBef>
                <a:spcPts val="600"/>
              </a:spcBef>
              <a:spcAft>
                <a:spcPts val="0"/>
              </a:spcAft>
              <a:buNone/>
            </a:pPr>
            <a:r>
              <a:t/>
            </a:r>
            <a:endParaRPr/>
          </a:p>
        </p:txBody>
      </p:sp>
      <p:sp>
        <p:nvSpPr>
          <p:cNvPr id="98" name="Google Shape;98;p19"/>
          <p:cNvSpPr txBox="1"/>
          <p:nvPr/>
        </p:nvSpPr>
        <p:spPr>
          <a:xfrm>
            <a:off x="713250" y="3329700"/>
            <a:ext cx="76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T Serif"/>
              <a:ea typeface="PT Serif"/>
              <a:cs typeface="PT Serif"/>
              <a:sym typeface="PT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FGI Report</a:t>
            </a:r>
            <a:endParaRPr/>
          </a:p>
          <a:p>
            <a:pPr indent="0" lvl="0" marL="0" rtl="0" algn="ctr">
              <a:spcBef>
                <a:spcPts val="0"/>
              </a:spcBef>
              <a:spcAft>
                <a:spcPts val="0"/>
              </a:spcAft>
              <a:buNone/>
            </a:pPr>
            <a:r>
              <a:rPr lang="en"/>
              <a:t>What We Wanted to Figure Out </a:t>
            </a:r>
            <a:endParaRPr/>
          </a:p>
        </p:txBody>
      </p:sp>
      <p:sp>
        <p:nvSpPr>
          <p:cNvPr id="104" name="Google Shape;104;p20"/>
          <p:cNvSpPr txBox="1"/>
          <p:nvPr>
            <p:ph idx="1" type="body"/>
          </p:nvPr>
        </p:nvSpPr>
        <p:spPr>
          <a:xfrm>
            <a:off x="1251600" y="1272975"/>
            <a:ext cx="6640800" cy="30675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We interviewed people who shop in the luxury clothing market to find out: </a:t>
            </a:r>
            <a:endParaRPr/>
          </a:p>
          <a:p>
            <a:pPr indent="-355600" lvl="0" marL="457200" rtl="0" algn="l">
              <a:spcBef>
                <a:spcPts val="600"/>
              </a:spcBef>
              <a:spcAft>
                <a:spcPts val="0"/>
              </a:spcAft>
              <a:buSzPts val="2000"/>
              <a:buChar char="▣"/>
            </a:pPr>
            <a:r>
              <a:rPr lang="en"/>
              <a:t>Consumer understanding and associations </a:t>
            </a:r>
            <a:endParaRPr/>
          </a:p>
          <a:p>
            <a:pPr indent="-355600" lvl="0" marL="457200" rtl="0" algn="l">
              <a:spcBef>
                <a:spcPts val="0"/>
              </a:spcBef>
              <a:spcAft>
                <a:spcPts val="0"/>
              </a:spcAft>
              <a:buSzPts val="2000"/>
              <a:buChar char="▣"/>
            </a:pPr>
            <a:r>
              <a:rPr lang="en"/>
              <a:t>Buyer motivations – does resale potential or trendiness/classic-ness play a role</a:t>
            </a:r>
            <a:endParaRPr/>
          </a:p>
          <a:p>
            <a:pPr indent="-355600" lvl="0" marL="457200" rtl="0" algn="l">
              <a:spcBef>
                <a:spcPts val="0"/>
              </a:spcBef>
              <a:spcAft>
                <a:spcPts val="0"/>
              </a:spcAft>
              <a:buSzPts val="2000"/>
              <a:buChar char="▣"/>
            </a:pPr>
            <a:r>
              <a:rPr lang="en"/>
              <a:t>Competitor Awareness and Associations</a:t>
            </a:r>
            <a:endParaRPr/>
          </a:p>
          <a:p>
            <a:pPr indent="-355600" lvl="0" marL="457200" rtl="0" algn="l">
              <a:spcBef>
                <a:spcPts val="0"/>
              </a:spcBef>
              <a:spcAft>
                <a:spcPts val="0"/>
              </a:spcAft>
              <a:buSzPts val="2000"/>
              <a:buChar char="▣"/>
            </a:pPr>
            <a:r>
              <a:rPr lang="en"/>
              <a:t>Product Attribute and Pricing Awareness </a:t>
            </a:r>
            <a:endParaRPr/>
          </a:p>
          <a:p>
            <a:pPr indent="0" lvl="0" marL="0" rtl="0" algn="l">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